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3.xml" ContentType="application/vnd.openxmlformats-officedocument.drawingml.diagramData+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815"/>
    <p:restoredTop sz="85169"/>
  </p:normalViewPr>
  <p:slideViewPr>
    <p:cSldViewPr snapToGrid="0" snapToObjects="1">
      <p:cViewPr varScale="1">
        <p:scale>
          <a:sx n="62" d="100"/>
          <a:sy n="62" d="100"/>
        </p:scale>
        <p:origin x="-1188" y="-7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1F8BBC-509C-4E2B-9D6A-E825482126F6}" type="doc">
      <dgm:prSet loTypeId="urn:microsoft.com/office/officeart/2005/8/layout/process1" loCatId="process" qsTypeId="urn:microsoft.com/office/officeart/2005/8/quickstyle/simple1" qsCatId="simple" csTypeId="urn:microsoft.com/office/officeart/2005/8/colors/accent1_2" csCatId="accent1" phldr="1"/>
      <dgm:spPr/>
    </dgm:pt>
    <dgm:pt modelId="{3C118B0A-AE0F-4DF6-B794-3011E25A857C}">
      <dgm:prSet phldrT="[Text]"/>
      <dgm:spPr/>
      <dgm:t>
        <a:bodyPr/>
        <a:lstStyle/>
        <a:p>
          <a:r>
            <a:rPr lang="en-US" dirty="0" err="1" smtClean="0"/>
            <a:t>SpaceX</a:t>
          </a:r>
          <a:r>
            <a:rPr lang="en-US" dirty="0" smtClean="0"/>
            <a:t> API</a:t>
          </a:r>
          <a:endParaRPr lang="en-US" dirty="0"/>
        </a:p>
      </dgm:t>
    </dgm:pt>
    <dgm:pt modelId="{D58E3A10-C7DA-4AD3-927A-78F4A0ED7C69}" type="parTrans" cxnId="{9ECC0BFF-5BEB-493E-8010-356D5796F888}">
      <dgm:prSet/>
      <dgm:spPr/>
      <dgm:t>
        <a:bodyPr/>
        <a:lstStyle/>
        <a:p>
          <a:endParaRPr lang="en-US"/>
        </a:p>
      </dgm:t>
    </dgm:pt>
    <dgm:pt modelId="{3E83EA7B-E38E-491D-B6F5-43D11DF8D09B}" type="sibTrans" cxnId="{9ECC0BFF-5BEB-493E-8010-356D5796F888}">
      <dgm:prSet/>
      <dgm:spPr/>
      <dgm:t>
        <a:bodyPr/>
        <a:lstStyle/>
        <a:p>
          <a:endParaRPr lang="en-US"/>
        </a:p>
      </dgm:t>
    </dgm:pt>
    <dgm:pt modelId="{C768EE26-FB6A-4A5C-84F0-B68CE2C822B1}">
      <dgm:prSet phldrT="[Text]"/>
      <dgm:spPr/>
      <dgm:t>
        <a:bodyPr/>
        <a:lstStyle/>
        <a:p>
          <a:r>
            <a:rPr lang="en-US" dirty="0" smtClean="0"/>
            <a:t>.</a:t>
          </a:r>
          <a:r>
            <a:rPr lang="en-US" dirty="0" err="1" smtClean="0"/>
            <a:t>json</a:t>
          </a:r>
          <a:r>
            <a:rPr lang="en-US" dirty="0" smtClean="0"/>
            <a:t> file</a:t>
          </a:r>
          <a:endParaRPr lang="en-US" dirty="0"/>
        </a:p>
      </dgm:t>
    </dgm:pt>
    <dgm:pt modelId="{6D14F514-A3D8-43FB-8045-D667257A4CF6}" type="parTrans" cxnId="{BFBC2DDE-09EE-4D49-A9DA-A5A0426662F5}">
      <dgm:prSet/>
      <dgm:spPr/>
      <dgm:t>
        <a:bodyPr/>
        <a:lstStyle/>
        <a:p>
          <a:endParaRPr lang="en-US"/>
        </a:p>
      </dgm:t>
    </dgm:pt>
    <dgm:pt modelId="{B2C4B93F-09F5-463F-AB40-597C3BF1A3C2}" type="sibTrans" cxnId="{BFBC2DDE-09EE-4D49-A9DA-A5A0426662F5}">
      <dgm:prSet/>
      <dgm:spPr/>
      <dgm:t>
        <a:bodyPr/>
        <a:lstStyle/>
        <a:p>
          <a:endParaRPr lang="en-US"/>
        </a:p>
      </dgm:t>
    </dgm:pt>
    <dgm:pt modelId="{4ED3718A-7436-4B0A-A5DF-C9D43B69F606}">
      <dgm:prSet phldrT="[Text]"/>
      <dgm:spPr/>
      <dgm:t>
        <a:bodyPr/>
        <a:lstStyle/>
        <a:p>
          <a:r>
            <a:rPr lang="en-US" dirty="0" smtClean="0"/>
            <a:t>.</a:t>
          </a:r>
          <a:r>
            <a:rPr lang="en-US" dirty="0" err="1" smtClean="0"/>
            <a:t>json</a:t>
          </a:r>
          <a:r>
            <a:rPr lang="en-US" dirty="0" smtClean="0"/>
            <a:t> to .</a:t>
          </a:r>
          <a:r>
            <a:rPr lang="en-US" dirty="0" err="1" smtClean="0"/>
            <a:t>csv</a:t>
          </a:r>
          <a:r>
            <a:rPr lang="en-US" dirty="0" smtClean="0"/>
            <a:t> file</a:t>
          </a:r>
          <a:endParaRPr lang="en-US" dirty="0"/>
        </a:p>
      </dgm:t>
    </dgm:pt>
    <dgm:pt modelId="{41CDA3DD-C270-4216-915A-E285971E8A06}" type="parTrans" cxnId="{40A2D2B1-9587-4D83-B4E1-1305673F025B}">
      <dgm:prSet/>
      <dgm:spPr/>
      <dgm:t>
        <a:bodyPr/>
        <a:lstStyle/>
        <a:p>
          <a:endParaRPr lang="en-US"/>
        </a:p>
      </dgm:t>
    </dgm:pt>
    <dgm:pt modelId="{A43E4B97-E3B1-4F7E-9083-D076F72B1E8D}" type="sibTrans" cxnId="{40A2D2B1-9587-4D83-B4E1-1305673F025B}">
      <dgm:prSet/>
      <dgm:spPr/>
      <dgm:t>
        <a:bodyPr/>
        <a:lstStyle/>
        <a:p>
          <a:endParaRPr lang="en-US"/>
        </a:p>
      </dgm:t>
    </dgm:pt>
    <dgm:pt modelId="{8A18F659-33A6-488C-833E-98F954FE563A}" type="pres">
      <dgm:prSet presAssocID="{4C1F8BBC-509C-4E2B-9D6A-E825482126F6}" presName="Name0" presStyleCnt="0">
        <dgm:presLayoutVars>
          <dgm:dir/>
          <dgm:resizeHandles val="exact"/>
        </dgm:presLayoutVars>
      </dgm:prSet>
      <dgm:spPr/>
    </dgm:pt>
    <dgm:pt modelId="{8938EB3E-B7C1-4B0D-A220-FACE1DC5C928}" type="pres">
      <dgm:prSet presAssocID="{3C118B0A-AE0F-4DF6-B794-3011E25A857C}" presName="node" presStyleLbl="node1" presStyleIdx="0" presStyleCnt="3">
        <dgm:presLayoutVars>
          <dgm:bulletEnabled val="1"/>
        </dgm:presLayoutVars>
      </dgm:prSet>
      <dgm:spPr/>
    </dgm:pt>
    <dgm:pt modelId="{71D5DFDF-917E-43C0-9E7B-048DB020413D}" type="pres">
      <dgm:prSet presAssocID="{3E83EA7B-E38E-491D-B6F5-43D11DF8D09B}" presName="sibTrans" presStyleLbl="sibTrans2D1" presStyleIdx="0" presStyleCnt="2"/>
      <dgm:spPr/>
    </dgm:pt>
    <dgm:pt modelId="{DBCD8012-42FB-4258-92F4-B4D373065511}" type="pres">
      <dgm:prSet presAssocID="{3E83EA7B-E38E-491D-B6F5-43D11DF8D09B}" presName="connectorText" presStyleLbl="sibTrans2D1" presStyleIdx="0" presStyleCnt="2"/>
      <dgm:spPr/>
    </dgm:pt>
    <dgm:pt modelId="{7D6ED020-3363-4AD8-A29F-75A27DF0027E}" type="pres">
      <dgm:prSet presAssocID="{C768EE26-FB6A-4A5C-84F0-B68CE2C822B1}" presName="node" presStyleLbl="node1" presStyleIdx="1" presStyleCnt="3">
        <dgm:presLayoutVars>
          <dgm:bulletEnabled val="1"/>
        </dgm:presLayoutVars>
      </dgm:prSet>
      <dgm:spPr/>
    </dgm:pt>
    <dgm:pt modelId="{461DD560-E0EC-4BDE-B7DB-BDD81ED4A415}" type="pres">
      <dgm:prSet presAssocID="{B2C4B93F-09F5-463F-AB40-597C3BF1A3C2}" presName="sibTrans" presStyleLbl="sibTrans2D1" presStyleIdx="1" presStyleCnt="2"/>
      <dgm:spPr/>
    </dgm:pt>
    <dgm:pt modelId="{AD315970-BEC9-403E-8945-DE72E371DFBC}" type="pres">
      <dgm:prSet presAssocID="{B2C4B93F-09F5-463F-AB40-597C3BF1A3C2}" presName="connectorText" presStyleLbl="sibTrans2D1" presStyleIdx="1" presStyleCnt="2"/>
      <dgm:spPr/>
    </dgm:pt>
    <dgm:pt modelId="{9000DB96-C667-41B6-999C-EC1535D623EE}" type="pres">
      <dgm:prSet presAssocID="{4ED3718A-7436-4B0A-A5DF-C9D43B69F606}" presName="node" presStyleLbl="node1" presStyleIdx="2" presStyleCnt="3">
        <dgm:presLayoutVars>
          <dgm:bulletEnabled val="1"/>
        </dgm:presLayoutVars>
      </dgm:prSet>
      <dgm:spPr/>
    </dgm:pt>
  </dgm:ptLst>
  <dgm:cxnLst>
    <dgm:cxn modelId="{2E4B3781-4ECA-4FA0-8336-93E8B5173AE4}" type="presOf" srcId="{B2C4B93F-09F5-463F-AB40-597C3BF1A3C2}" destId="{AD315970-BEC9-403E-8945-DE72E371DFBC}" srcOrd="1" destOrd="0" presId="urn:microsoft.com/office/officeart/2005/8/layout/process1"/>
    <dgm:cxn modelId="{BFBC2DDE-09EE-4D49-A9DA-A5A0426662F5}" srcId="{4C1F8BBC-509C-4E2B-9D6A-E825482126F6}" destId="{C768EE26-FB6A-4A5C-84F0-B68CE2C822B1}" srcOrd="1" destOrd="0" parTransId="{6D14F514-A3D8-43FB-8045-D667257A4CF6}" sibTransId="{B2C4B93F-09F5-463F-AB40-597C3BF1A3C2}"/>
    <dgm:cxn modelId="{8B66BBB4-FF01-4787-BDB0-0936DC5D627B}" type="presOf" srcId="{4ED3718A-7436-4B0A-A5DF-C9D43B69F606}" destId="{9000DB96-C667-41B6-999C-EC1535D623EE}" srcOrd="0" destOrd="0" presId="urn:microsoft.com/office/officeart/2005/8/layout/process1"/>
    <dgm:cxn modelId="{79C515F1-F20A-4FB9-9887-9DC19DF48FB7}" type="presOf" srcId="{3C118B0A-AE0F-4DF6-B794-3011E25A857C}" destId="{8938EB3E-B7C1-4B0D-A220-FACE1DC5C928}" srcOrd="0" destOrd="0" presId="urn:microsoft.com/office/officeart/2005/8/layout/process1"/>
    <dgm:cxn modelId="{0DA278A5-1811-406D-BC77-63E35007DA46}" type="presOf" srcId="{3E83EA7B-E38E-491D-B6F5-43D11DF8D09B}" destId="{DBCD8012-42FB-4258-92F4-B4D373065511}" srcOrd="1" destOrd="0" presId="urn:microsoft.com/office/officeart/2005/8/layout/process1"/>
    <dgm:cxn modelId="{2038D93F-C13C-47E4-8E2C-21981E8761D5}" type="presOf" srcId="{3E83EA7B-E38E-491D-B6F5-43D11DF8D09B}" destId="{71D5DFDF-917E-43C0-9E7B-048DB020413D}" srcOrd="0" destOrd="0" presId="urn:microsoft.com/office/officeart/2005/8/layout/process1"/>
    <dgm:cxn modelId="{DE75FD1A-53B3-4D3D-8CD9-B1BD7C9F006A}" type="presOf" srcId="{C768EE26-FB6A-4A5C-84F0-B68CE2C822B1}" destId="{7D6ED020-3363-4AD8-A29F-75A27DF0027E}" srcOrd="0" destOrd="0" presId="urn:microsoft.com/office/officeart/2005/8/layout/process1"/>
    <dgm:cxn modelId="{40A2D2B1-9587-4D83-B4E1-1305673F025B}" srcId="{4C1F8BBC-509C-4E2B-9D6A-E825482126F6}" destId="{4ED3718A-7436-4B0A-A5DF-C9D43B69F606}" srcOrd="2" destOrd="0" parTransId="{41CDA3DD-C270-4216-915A-E285971E8A06}" sibTransId="{A43E4B97-E3B1-4F7E-9083-D076F72B1E8D}"/>
    <dgm:cxn modelId="{CF31D388-FDC3-4C66-948F-BBD167B91990}" type="presOf" srcId="{B2C4B93F-09F5-463F-AB40-597C3BF1A3C2}" destId="{461DD560-E0EC-4BDE-B7DB-BDD81ED4A415}" srcOrd="0" destOrd="0" presId="urn:microsoft.com/office/officeart/2005/8/layout/process1"/>
    <dgm:cxn modelId="{9ECC0BFF-5BEB-493E-8010-356D5796F888}" srcId="{4C1F8BBC-509C-4E2B-9D6A-E825482126F6}" destId="{3C118B0A-AE0F-4DF6-B794-3011E25A857C}" srcOrd="0" destOrd="0" parTransId="{D58E3A10-C7DA-4AD3-927A-78F4A0ED7C69}" sibTransId="{3E83EA7B-E38E-491D-B6F5-43D11DF8D09B}"/>
    <dgm:cxn modelId="{0144A271-A917-4DE6-B292-C9B3A56479EF}" type="presOf" srcId="{4C1F8BBC-509C-4E2B-9D6A-E825482126F6}" destId="{8A18F659-33A6-488C-833E-98F954FE563A}" srcOrd="0" destOrd="0" presId="urn:microsoft.com/office/officeart/2005/8/layout/process1"/>
    <dgm:cxn modelId="{F70CC9AF-30D1-4B2D-9501-004FD97EAA60}" type="presParOf" srcId="{8A18F659-33A6-488C-833E-98F954FE563A}" destId="{8938EB3E-B7C1-4B0D-A220-FACE1DC5C928}" srcOrd="0" destOrd="0" presId="urn:microsoft.com/office/officeart/2005/8/layout/process1"/>
    <dgm:cxn modelId="{0BD9C4E2-8A6D-4B30-AA20-F9A0887B17DE}" type="presParOf" srcId="{8A18F659-33A6-488C-833E-98F954FE563A}" destId="{71D5DFDF-917E-43C0-9E7B-048DB020413D}" srcOrd="1" destOrd="0" presId="urn:microsoft.com/office/officeart/2005/8/layout/process1"/>
    <dgm:cxn modelId="{421FEE62-8334-4C74-8589-E70E3EAC3C88}" type="presParOf" srcId="{71D5DFDF-917E-43C0-9E7B-048DB020413D}" destId="{DBCD8012-42FB-4258-92F4-B4D373065511}" srcOrd="0" destOrd="0" presId="urn:microsoft.com/office/officeart/2005/8/layout/process1"/>
    <dgm:cxn modelId="{F9D57457-D5AF-4536-8F25-AF422DAEA6BA}" type="presParOf" srcId="{8A18F659-33A6-488C-833E-98F954FE563A}" destId="{7D6ED020-3363-4AD8-A29F-75A27DF0027E}" srcOrd="2" destOrd="0" presId="urn:microsoft.com/office/officeart/2005/8/layout/process1"/>
    <dgm:cxn modelId="{5A804AC9-584A-4E0B-92E0-3B60FDF5CA34}" type="presParOf" srcId="{8A18F659-33A6-488C-833E-98F954FE563A}" destId="{461DD560-E0EC-4BDE-B7DB-BDD81ED4A415}" srcOrd="3" destOrd="0" presId="urn:microsoft.com/office/officeart/2005/8/layout/process1"/>
    <dgm:cxn modelId="{E157BE34-E171-44A1-9247-13D00A2533AA}" type="presParOf" srcId="{461DD560-E0EC-4BDE-B7DB-BDD81ED4A415}" destId="{AD315970-BEC9-403E-8945-DE72E371DFBC}" srcOrd="0" destOrd="0" presId="urn:microsoft.com/office/officeart/2005/8/layout/process1"/>
    <dgm:cxn modelId="{5C021370-FE19-401A-8091-28565EDB6799}" type="presParOf" srcId="{8A18F659-33A6-488C-833E-98F954FE563A}" destId="{9000DB96-C667-41B6-999C-EC1535D623EE}" srcOrd="4" destOrd="0" presId="urn:microsoft.com/office/officeart/2005/8/layout/process1"/>
  </dgm:cxnLst>
  <dgm:bg/>
  <dgm:whole/>
</dgm:dataModel>
</file>

<file path=ppt/diagrams/data2.xml><?xml version="1.0" encoding="utf-8"?>
<dgm:dataModel xmlns:dgm="http://schemas.openxmlformats.org/drawingml/2006/diagram" xmlns:a="http://schemas.openxmlformats.org/drawingml/2006/main">
  <dgm:ptLst>
    <dgm:pt modelId="{D23AD0CB-6E5C-4B0D-9826-41CF3DD9941B}" type="doc">
      <dgm:prSet loTypeId="urn:microsoft.com/office/officeart/2005/8/layout/process1" loCatId="process" qsTypeId="urn:microsoft.com/office/officeart/2005/8/quickstyle/simple1" qsCatId="simple" csTypeId="urn:microsoft.com/office/officeart/2005/8/colors/accent1_2" csCatId="accent1" phldr="1"/>
      <dgm:spPr/>
    </dgm:pt>
    <dgm:pt modelId="{DF120DE1-5581-4E99-A95D-BB3A7C1E5A6E}">
      <dgm:prSet phldrT="[Text]"/>
      <dgm:spPr/>
      <dgm:t>
        <a:bodyPr/>
        <a:lstStyle/>
        <a:p>
          <a:r>
            <a:rPr lang="en-US" dirty="0" smtClean="0"/>
            <a:t>HTML link</a:t>
          </a:r>
          <a:endParaRPr lang="en-US" dirty="0"/>
        </a:p>
      </dgm:t>
    </dgm:pt>
    <dgm:pt modelId="{07ACD257-9D60-4A29-967F-9DAFD93285E2}" type="parTrans" cxnId="{64A3F63D-496B-45D8-B147-A5B733B380DE}">
      <dgm:prSet/>
      <dgm:spPr/>
      <dgm:t>
        <a:bodyPr/>
        <a:lstStyle/>
        <a:p>
          <a:endParaRPr lang="en-US"/>
        </a:p>
      </dgm:t>
    </dgm:pt>
    <dgm:pt modelId="{7FD1372A-0615-428D-AC27-5442B070272D}" type="sibTrans" cxnId="{64A3F63D-496B-45D8-B147-A5B733B380DE}">
      <dgm:prSet/>
      <dgm:spPr/>
      <dgm:t>
        <a:bodyPr/>
        <a:lstStyle/>
        <a:p>
          <a:endParaRPr lang="en-US"/>
        </a:p>
      </dgm:t>
    </dgm:pt>
    <dgm:pt modelId="{069206CE-6DAE-4B1F-87EE-3D4757E0450F}">
      <dgm:prSet phldrT="[Text]"/>
      <dgm:spPr/>
      <dgm:t>
        <a:bodyPr/>
        <a:lstStyle/>
        <a:p>
          <a:r>
            <a:rPr lang="en-US" dirty="0" err="1" smtClean="0"/>
            <a:t>BeautifulSoup</a:t>
          </a:r>
          <a:r>
            <a:rPr lang="en-US" dirty="0" smtClean="0"/>
            <a:t> to extract data</a:t>
          </a:r>
          <a:endParaRPr lang="en-US" dirty="0"/>
        </a:p>
      </dgm:t>
    </dgm:pt>
    <dgm:pt modelId="{7CCB4166-932F-4B6E-AB75-4DA959E9D244}" type="parTrans" cxnId="{00011543-8B04-49A8-9D3A-219482A83592}">
      <dgm:prSet/>
      <dgm:spPr/>
      <dgm:t>
        <a:bodyPr/>
        <a:lstStyle/>
        <a:p>
          <a:endParaRPr lang="en-US"/>
        </a:p>
      </dgm:t>
    </dgm:pt>
    <dgm:pt modelId="{5415538B-36B9-4580-B705-CDD798DD722A}" type="sibTrans" cxnId="{00011543-8B04-49A8-9D3A-219482A83592}">
      <dgm:prSet/>
      <dgm:spPr/>
      <dgm:t>
        <a:bodyPr/>
        <a:lstStyle/>
        <a:p>
          <a:endParaRPr lang="en-US"/>
        </a:p>
      </dgm:t>
    </dgm:pt>
    <dgm:pt modelId="{8CDA154A-02BA-438C-AAD5-0D4F575F32C5}">
      <dgm:prSet phldrT="[Text]"/>
      <dgm:spPr/>
      <dgm:t>
        <a:bodyPr/>
        <a:lstStyle/>
        <a:p>
          <a:r>
            <a:rPr lang="en-US" dirty="0" smtClean="0"/>
            <a:t>Normalization and transform into .</a:t>
          </a:r>
          <a:r>
            <a:rPr lang="en-US" dirty="0" err="1" smtClean="0"/>
            <a:t>csv</a:t>
          </a:r>
          <a:r>
            <a:rPr lang="en-US" dirty="0" smtClean="0"/>
            <a:t> files</a:t>
          </a:r>
          <a:endParaRPr lang="en-US" dirty="0"/>
        </a:p>
      </dgm:t>
    </dgm:pt>
    <dgm:pt modelId="{1A9EA8F5-6AFA-4354-A3B0-5D220358CA9C}" type="parTrans" cxnId="{EFE7CD4A-4FF7-4A29-8111-698E829E4E33}">
      <dgm:prSet/>
      <dgm:spPr/>
      <dgm:t>
        <a:bodyPr/>
        <a:lstStyle/>
        <a:p>
          <a:endParaRPr lang="en-US"/>
        </a:p>
      </dgm:t>
    </dgm:pt>
    <dgm:pt modelId="{D5E2213A-C323-4EA2-85FC-53667FAC0CB1}" type="sibTrans" cxnId="{EFE7CD4A-4FF7-4A29-8111-698E829E4E33}">
      <dgm:prSet/>
      <dgm:spPr/>
      <dgm:t>
        <a:bodyPr/>
        <a:lstStyle/>
        <a:p>
          <a:endParaRPr lang="en-US"/>
        </a:p>
      </dgm:t>
    </dgm:pt>
    <dgm:pt modelId="{9260B529-0B20-4B33-AAA8-02961192D6B6}" type="pres">
      <dgm:prSet presAssocID="{D23AD0CB-6E5C-4B0D-9826-41CF3DD9941B}" presName="Name0" presStyleCnt="0">
        <dgm:presLayoutVars>
          <dgm:dir/>
          <dgm:resizeHandles val="exact"/>
        </dgm:presLayoutVars>
      </dgm:prSet>
      <dgm:spPr/>
    </dgm:pt>
    <dgm:pt modelId="{C0BF2792-7A5E-4BE5-A9DB-4C25550351CF}" type="pres">
      <dgm:prSet presAssocID="{DF120DE1-5581-4E99-A95D-BB3A7C1E5A6E}" presName="node" presStyleLbl="node1" presStyleIdx="0" presStyleCnt="3">
        <dgm:presLayoutVars>
          <dgm:bulletEnabled val="1"/>
        </dgm:presLayoutVars>
      </dgm:prSet>
      <dgm:spPr/>
    </dgm:pt>
    <dgm:pt modelId="{7980C607-B427-46E3-91EA-70E565615BE4}" type="pres">
      <dgm:prSet presAssocID="{7FD1372A-0615-428D-AC27-5442B070272D}" presName="sibTrans" presStyleLbl="sibTrans2D1" presStyleIdx="0" presStyleCnt="2"/>
      <dgm:spPr/>
    </dgm:pt>
    <dgm:pt modelId="{E158A62D-9A7C-43E3-AE33-56E11BE6E309}" type="pres">
      <dgm:prSet presAssocID="{7FD1372A-0615-428D-AC27-5442B070272D}" presName="connectorText" presStyleLbl="sibTrans2D1" presStyleIdx="0" presStyleCnt="2"/>
      <dgm:spPr/>
    </dgm:pt>
    <dgm:pt modelId="{5C07580A-13B3-433A-8C3E-433B4049E8F7}" type="pres">
      <dgm:prSet presAssocID="{069206CE-6DAE-4B1F-87EE-3D4757E0450F}" presName="node" presStyleLbl="node1" presStyleIdx="1" presStyleCnt="3">
        <dgm:presLayoutVars>
          <dgm:bulletEnabled val="1"/>
        </dgm:presLayoutVars>
      </dgm:prSet>
      <dgm:spPr/>
      <dgm:t>
        <a:bodyPr/>
        <a:lstStyle/>
        <a:p>
          <a:endParaRPr lang="en-US"/>
        </a:p>
      </dgm:t>
    </dgm:pt>
    <dgm:pt modelId="{FAA06C38-D8FF-449D-BC46-26533D823BAA}" type="pres">
      <dgm:prSet presAssocID="{5415538B-36B9-4580-B705-CDD798DD722A}" presName="sibTrans" presStyleLbl="sibTrans2D1" presStyleIdx="1" presStyleCnt="2"/>
      <dgm:spPr/>
    </dgm:pt>
    <dgm:pt modelId="{BF017F11-9654-4F30-B8C2-9D1104FB67BB}" type="pres">
      <dgm:prSet presAssocID="{5415538B-36B9-4580-B705-CDD798DD722A}" presName="connectorText" presStyleLbl="sibTrans2D1" presStyleIdx="1" presStyleCnt="2"/>
      <dgm:spPr/>
    </dgm:pt>
    <dgm:pt modelId="{C4EB487E-8DF5-4B34-805B-FB588BE87555}" type="pres">
      <dgm:prSet presAssocID="{8CDA154A-02BA-438C-AAD5-0D4F575F32C5}" presName="node" presStyleLbl="node1" presStyleIdx="2" presStyleCnt="3">
        <dgm:presLayoutVars>
          <dgm:bulletEnabled val="1"/>
        </dgm:presLayoutVars>
      </dgm:prSet>
      <dgm:spPr/>
      <dgm:t>
        <a:bodyPr/>
        <a:lstStyle/>
        <a:p>
          <a:endParaRPr lang="en-US"/>
        </a:p>
      </dgm:t>
    </dgm:pt>
  </dgm:ptLst>
  <dgm:cxnLst>
    <dgm:cxn modelId="{00011543-8B04-49A8-9D3A-219482A83592}" srcId="{D23AD0CB-6E5C-4B0D-9826-41CF3DD9941B}" destId="{069206CE-6DAE-4B1F-87EE-3D4757E0450F}" srcOrd="1" destOrd="0" parTransId="{7CCB4166-932F-4B6E-AB75-4DA959E9D244}" sibTransId="{5415538B-36B9-4580-B705-CDD798DD722A}"/>
    <dgm:cxn modelId="{ABF0E71F-0C39-499C-A2E7-57C53F99EEF6}" type="presOf" srcId="{7FD1372A-0615-428D-AC27-5442B070272D}" destId="{7980C607-B427-46E3-91EA-70E565615BE4}" srcOrd="0" destOrd="0" presId="urn:microsoft.com/office/officeart/2005/8/layout/process1"/>
    <dgm:cxn modelId="{46A4FDB4-DD65-40D2-9C46-C5C998ACB99D}" type="presOf" srcId="{8CDA154A-02BA-438C-AAD5-0D4F575F32C5}" destId="{C4EB487E-8DF5-4B34-805B-FB588BE87555}" srcOrd="0" destOrd="0" presId="urn:microsoft.com/office/officeart/2005/8/layout/process1"/>
    <dgm:cxn modelId="{BCC4B6D0-9F3D-42D0-A888-85040CEAB813}" type="presOf" srcId="{7FD1372A-0615-428D-AC27-5442B070272D}" destId="{E158A62D-9A7C-43E3-AE33-56E11BE6E309}" srcOrd="1" destOrd="0" presId="urn:microsoft.com/office/officeart/2005/8/layout/process1"/>
    <dgm:cxn modelId="{164CDABE-E639-4FA1-BCFB-89E36083CFFC}" type="presOf" srcId="{5415538B-36B9-4580-B705-CDD798DD722A}" destId="{BF017F11-9654-4F30-B8C2-9D1104FB67BB}" srcOrd="1" destOrd="0" presId="urn:microsoft.com/office/officeart/2005/8/layout/process1"/>
    <dgm:cxn modelId="{6365CCFD-9071-4195-8515-090FAB53CE0B}" type="presOf" srcId="{069206CE-6DAE-4B1F-87EE-3D4757E0450F}" destId="{5C07580A-13B3-433A-8C3E-433B4049E8F7}" srcOrd="0" destOrd="0" presId="urn:microsoft.com/office/officeart/2005/8/layout/process1"/>
    <dgm:cxn modelId="{0372B98F-F759-41F6-9EAE-715F915BFE53}" type="presOf" srcId="{D23AD0CB-6E5C-4B0D-9826-41CF3DD9941B}" destId="{9260B529-0B20-4B33-AAA8-02961192D6B6}" srcOrd="0" destOrd="0" presId="urn:microsoft.com/office/officeart/2005/8/layout/process1"/>
    <dgm:cxn modelId="{F384BD72-701B-4D8B-B3C5-0836CA49244E}" type="presOf" srcId="{5415538B-36B9-4580-B705-CDD798DD722A}" destId="{FAA06C38-D8FF-449D-BC46-26533D823BAA}" srcOrd="0" destOrd="0" presId="urn:microsoft.com/office/officeart/2005/8/layout/process1"/>
    <dgm:cxn modelId="{E1DC8C63-DFCF-4301-AF25-95320250C9F0}" type="presOf" srcId="{DF120DE1-5581-4E99-A95D-BB3A7C1E5A6E}" destId="{C0BF2792-7A5E-4BE5-A9DB-4C25550351CF}" srcOrd="0" destOrd="0" presId="urn:microsoft.com/office/officeart/2005/8/layout/process1"/>
    <dgm:cxn modelId="{64A3F63D-496B-45D8-B147-A5B733B380DE}" srcId="{D23AD0CB-6E5C-4B0D-9826-41CF3DD9941B}" destId="{DF120DE1-5581-4E99-A95D-BB3A7C1E5A6E}" srcOrd="0" destOrd="0" parTransId="{07ACD257-9D60-4A29-967F-9DAFD93285E2}" sibTransId="{7FD1372A-0615-428D-AC27-5442B070272D}"/>
    <dgm:cxn modelId="{EFE7CD4A-4FF7-4A29-8111-698E829E4E33}" srcId="{D23AD0CB-6E5C-4B0D-9826-41CF3DD9941B}" destId="{8CDA154A-02BA-438C-AAD5-0D4F575F32C5}" srcOrd="2" destOrd="0" parTransId="{1A9EA8F5-6AFA-4354-A3B0-5D220358CA9C}" sibTransId="{D5E2213A-C323-4EA2-85FC-53667FAC0CB1}"/>
    <dgm:cxn modelId="{2B43C71F-44ED-4E5E-8A37-976984C80EA5}" type="presParOf" srcId="{9260B529-0B20-4B33-AAA8-02961192D6B6}" destId="{C0BF2792-7A5E-4BE5-A9DB-4C25550351CF}" srcOrd="0" destOrd="0" presId="urn:microsoft.com/office/officeart/2005/8/layout/process1"/>
    <dgm:cxn modelId="{3E9928EE-6777-4B39-8373-AAB14B1A316E}" type="presParOf" srcId="{9260B529-0B20-4B33-AAA8-02961192D6B6}" destId="{7980C607-B427-46E3-91EA-70E565615BE4}" srcOrd="1" destOrd="0" presId="urn:microsoft.com/office/officeart/2005/8/layout/process1"/>
    <dgm:cxn modelId="{17276A75-1CE0-449E-BE87-AD85A7E4B1CE}" type="presParOf" srcId="{7980C607-B427-46E3-91EA-70E565615BE4}" destId="{E158A62D-9A7C-43E3-AE33-56E11BE6E309}" srcOrd="0" destOrd="0" presId="urn:microsoft.com/office/officeart/2005/8/layout/process1"/>
    <dgm:cxn modelId="{1431BE0A-BF14-41D3-8C33-3B085BC572E9}" type="presParOf" srcId="{9260B529-0B20-4B33-AAA8-02961192D6B6}" destId="{5C07580A-13B3-433A-8C3E-433B4049E8F7}" srcOrd="2" destOrd="0" presId="urn:microsoft.com/office/officeart/2005/8/layout/process1"/>
    <dgm:cxn modelId="{E7BA0EB7-9CF4-4A4F-BF06-0E09E3569AEE}" type="presParOf" srcId="{9260B529-0B20-4B33-AAA8-02961192D6B6}" destId="{FAA06C38-D8FF-449D-BC46-26533D823BAA}" srcOrd="3" destOrd="0" presId="urn:microsoft.com/office/officeart/2005/8/layout/process1"/>
    <dgm:cxn modelId="{4F894D2D-F5C4-426B-A2DD-2CE041DF14D8}" type="presParOf" srcId="{FAA06C38-D8FF-449D-BC46-26533D823BAA}" destId="{BF017F11-9654-4F30-B8C2-9D1104FB67BB}" srcOrd="0" destOrd="0" presId="urn:microsoft.com/office/officeart/2005/8/layout/process1"/>
    <dgm:cxn modelId="{33BA0252-A9E4-41BD-B47D-FB33ABB36397}" type="presParOf" srcId="{9260B529-0B20-4B33-AAA8-02961192D6B6}" destId="{C4EB487E-8DF5-4B34-805B-FB588BE87555}" srcOrd="4" destOrd="0" presId="urn:microsoft.com/office/officeart/2005/8/layout/process1"/>
  </dgm:cxnLst>
  <dgm:bg/>
  <dgm:whole/>
</dgm:dataModel>
</file>

<file path=ppt/diagrams/data3.xml><?xml version="1.0" encoding="utf-8"?>
<dgm:dataModel xmlns:dgm="http://schemas.openxmlformats.org/drawingml/2006/diagram" xmlns:a="http://schemas.openxmlformats.org/drawingml/2006/main">
  <dgm:ptLst>
    <dgm:pt modelId="{59212E15-AFFB-4D01-A811-0CD8FE9B1892}" type="doc">
      <dgm:prSet loTypeId="urn:microsoft.com/office/officeart/2005/8/layout/process1" loCatId="process" qsTypeId="urn:microsoft.com/office/officeart/2005/8/quickstyle/simple1" qsCatId="simple" csTypeId="urn:microsoft.com/office/officeart/2005/8/colors/accent1_2" csCatId="accent1" phldr="1"/>
      <dgm:spPr/>
    </dgm:pt>
    <dgm:pt modelId="{709A1EF6-D04D-4C81-95E1-5FD2D3C3B914}">
      <dgm:prSet phldrT="[Text]"/>
      <dgm:spPr/>
      <dgm:t>
        <a:bodyPr/>
        <a:lstStyle/>
        <a:p>
          <a:r>
            <a:rPr lang="en-US" dirty="0" smtClean="0"/>
            <a:t>Create class column</a:t>
          </a:r>
          <a:endParaRPr lang="en-US" dirty="0"/>
        </a:p>
      </dgm:t>
    </dgm:pt>
    <dgm:pt modelId="{56B47824-04FF-4242-972D-D4D8C8B0D0F2}" type="parTrans" cxnId="{7C8E88F8-A0E2-4D8B-8E6B-131F1E7D1716}">
      <dgm:prSet/>
      <dgm:spPr/>
      <dgm:t>
        <a:bodyPr/>
        <a:lstStyle/>
        <a:p>
          <a:endParaRPr lang="en-US"/>
        </a:p>
      </dgm:t>
    </dgm:pt>
    <dgm:pt modelId="{11602734-9C9E-4CD5-B24B-34156F2C4A7F}" type="sibTrans" cxnId="{7C8E88F8-A0E2-4D8B-8E6B-131F1E7D1716}">
      <dgm:prSet/>
      <dgm:spPr/>
      <dgm:t>
        <a:bodyPr/>
        <a:lstStyle/>
        <a:p>
          <a:endParaRPr lang="en-US"/>
        </a:p>
      </dgm:t>
    </dgm:pt>
    <dgm:pt modelId="{12ED9618-D627-4A87-8B22-22D6ABF26925}">
      <dgm:prSet phldrT="[Text]"/>
      <dgm:spPr/>
      <dgm:t>
        <a:bodyPr/>
        <a:lstStyle/>
        <a:p>
          <a:r>
            <a:rPr lang="en-US" dirty="0" smtClean="0"/>
            <a:t>Standardize Data</a:t>
          </a:r>
          <a:endParaRPr lang="en-US" dirty="0"/>
        </a:p>
      </dgm:t>
    </dgm:pt>
    <dgm:pt modelId="{293624D8-6AAD-4E96-B3D8-BC7C4CCE700E}" type="parTrans" cxnId="{F8DB2DEE-F6BB-4A8A-B479-25922FE6AD02}">
      <dgm:prSet/>
      <dgm:spPr/>
      <dgm:t>
        <a:bodyPr/>
        <a:lstStyle/>
        <a:p>
          <a:endParaRPr lang="en-US"/>
        </a:p>
      </dgm:t>
    </dgm:pt>
    <dgm:pt modelId="{41756E40-F97A-404F-A25F-DE94E6E73A07}" type="sibTrans" cxnId="{F8DB2DEE-F6BB-4A8A-B479-25922FE6AD02}">
      <dgm:prSet/>
      <dgm:spPr/>
      <dgm:t>
        <a:bodyPr/>
        <a:lstStyle/>
        <a:p>
          <a:endParaRPr lang="en-US"/>
        </a:p>
      </dgm:t>
    </dgm:pt>
    <dgm:pt modelId="{625D1795-DC9B-4C57-8AA2-7E721CA8C383}">
      <dgm:prSet phldrT="[Text]"/>
      <dgm:spPr/>
      <dgm:t>
        <a:bodyPr/>
        <a:lstStyle/>
        <a:p>
          <a:r>
            <a:rPr lang="en-US" dirty="0" smtClean="0"/>
            <a:t>Split data into train and test sets to </a:t>
          </a:r>
          <a:r>
            <a:rPr lang="en-US" dirty="0" err="1" smtClean="0"/>
            <a:t>meassure</a:t>
          </a:r>
          <a:r>
            <a:rPr lang="en-US" dirty="0" smtClean="0"/>
            <a:t> accuracy</a:t>
          </a:r>
          <a:endParaRPr lang="en-US" dirty="0"/>
        </a:p>
      </dgm:t>
    </dgm:pt>
    <dgm:pt modelId="{826D9855-8A8F-4C20-92A2-527E46D631E1}" type="parTrans" cxnId="{696DC0BC-A988-4416-9DF4-CBB10C227DC8}">
      <dgm:prSet/>
      <dgm:spPr/>
      <dgm:t>
        <a:bodyPr/>
        <a:lstStyle/>
        <a:p>
          <a:endParaRPr lang="en-US"/>
        </a:p>
      </dgm:t>
    </dgm:pt>
    <dgm:pt modelId="{5262517D-8C94-46E3-A2D3-2A5B1293F46E}" type="sibTrans" cxnId="{696DC0BC-A988-4416-9DF4-CBB10C227DC8}">
      <dgm:prSet/>
      <dgm:spPr/>
      <dgm:t>
        <a:bodyPr/>
        <a:lstStyle/>
        <a:p>
          <a:endParaRPr lang="en-US"/>
        </a:p>
      </dgm:t>
    </dgm:pt>
    <dgm:pt modelId="{12943015-5AA8-4D68-A8DD-DAE033DE4AED}" type="pres">
      <dgm:prSet presAssocID="{59212E15-AFFB-4D01-A811-0CD8FE9B1892}" presName="Name0" presStyleCnt="0">
        <dgm:presLayoutVars>
          <dgm:dir/>
          <dgm:resizeHandles val="exact"/>
        </dgm:presLayoutVars>
      </dgm:prSet>
      <dgm:spPr/>
    </dgm:pt>
    <dgm:pt modelId="{D32949B4-FDEA-45F9-8507-E74474F69168}" type="pres">
      <dgm:prSet presAssocID="{709A1EF6-D04D-4C81-95E1-5FD2D3C3B914}" presName="node" presStyleLbl="node1" presStyleIdx="0" presStyleCnt="3">
        <dgm:presLayoutVars>
          <dgm:bulletEnabled val="1"/>
        </dgm:presLayoutVars>
      </dgm:prSet>
      <dgm:spPr/>
    </dgm:pt>
    <dgm:pt modelId="{97A2E435-96F5-4175-868A-25C38F3C10EC}" type="pres">
      <dgm:prSet presAssocID="{11602734-9C9E-4CD5-B24B-34156F2C4A7F}" presName="sibTrans" presStyleLbl="sibTrans2D1" presStyleIdx="0" presStyleCnt="2"/>
      <dgm:spPr/>
    </dgm:pt>
    <dgm:pt modelId="{D213EE06-12D3-46EE-8419-329EE23561E3}" type="pres">
      <dgm:prSet presAssocID="{11602734-9C9E-4CD5-B24B-34156F2C4A7F}" presName="connectorText" presStyleLbl="sibTrans2D1" presStyleIdx="0" presStyleCnt="2"/>
      <dgm:spPr/>
    </dgm:pt>
    <dgm:pt modelId="{E37F5DA5-DEF2-490A-8062-14D1CE01D5E3}" type="pres">
      <dgm:prSet presAssocID="{12ED9618-D627-4A87-8B22-22D6ABF26925}" presName="node" presStyleLbl="node1" presStyleIdx="1" presStyleCnt="3">
        <dgm:presLayoutVars>
          <dgm:bulletEnabled val="1"/>
        </dgm:presLayoutVars>
      </dgm:prSet>
      <dgm:spPr/>
    </dgm:pt>
    <dgm:pt modelId="{F205030B-0D36-4722-898D-DF2BAAA52DE9}" type="pres">
      <dgm:prSet presAssocID="{41756E40-F97A-404F-A25F-DE94E6E73A07}" presName="sibTrans" presStyleLbl="sibTrans2D1" presStyleIdx="1" presStyleCnt="2"/>
      <dgm:spPr/>
    </dgm:pt>
    <dgm:pt modelId="{4355D586-CB60-4F79-B25E-82E6593CAF2F}" type="pres">
      <dgm:prSet presAssocID="{41756E40-F97A-404F-A25F-DE94E6E73A07}" presName="connectorText" presStyleLbl="sibTrans2D1" presStyleIdx="1" presStyleCnt="2"/>
      <dgm:spPr/>
    </dgm:pt>
    <dgm:pt modelId="{79566813-DDD8-4AC6-86E5-5FCDF759B364}" type="pres">
      <dgm:prSet presAssocID="{625D1795-DC9B-4C57-8AA2-7E721CA8C383}" presName="node" presStyleLbl="node1" presStyleIdx="2" presStyleCnt="3">
        <dgm:presLayoutVars>
          <dgm:bulletEnabled val="1"/>
        </dgm:presLayoutVars>
      </dgm:prSet>
      <dgm:spPr/>
      <dgm:t>
        <a:bodyPr/>
        <a:lstStyle/>
        <a:p>
          <a:endParaRPr lang="en-US"/>
        </a:p>
      </dgm:t>
    </dgm:pt>
  </dgm:ptLst>
  <dgm:cxnLst>
    <dgm:cxn modelId="{F8DB2DEE-F6BB-4A8A-B479-25922FE6AD02}" srcId="{59212E15-AFFB-4D01-A811-0CD8FE9B1892}" destId="{12ED9618-D627-4A87-8B22-22D6ABF26925}" srcOrd="1" destOrd="0" parTransId="{293624D8-6AAD-4E96-B3D8-BC7C4CCE700E}" sibTransId="{41756E40-F97A-404F-A25F-DE94E6E73A07}"/>
    <dgm:cxn modelId="{696DC0BC-A988-4416-9DF4-CBB10C227DC8}" srcId="{59212E15-AFFB-4D01-A811-0CD8FE9B1892}" destId="{625D1795-DC9B-4C57-8AA2-7E721CA8C383}" srcOrd="2" destOrd="0" parTransId="{826D9855-8A8F-4C20-92A2-527E46D631E1}" sibTransId="{5262517D-8C94-46E3-A2D3-2A5B1293F46E}"/>
    <dgm:cxn modelId="{01537C91-E2A1-4CE1-A546-162820D68A19}" type="presOf" srcId="{625D1795-DC9B-4C57-8AA2-7E721CA8C383}" destId="{79566813-DDD8-4AC6-86E5-5FCDF759B364}" srcOrd="0" destOrd="0" presId="urn:microsoft.com/office/officeart/2005/8/layout/process1"/>
    <dgm:cxn modelId="{E866BCF0-7D8C-443E-9D5B-BECD4E3F9FA1}" type="presOf" srcId="{12ED9618-D627-4A87-8B22-22D6ABF26925}" destId="{E37F5DA5-DEF2-490A-8062-14D1CE01D5E3}" srcOrd="0" destOrd="0" presId="urn:microsoft.com/office/officeart/2005/8/layout/process1"/>
    <dgm:cxn modelId="{A8485ABA-4C6A-4958-9A38-7AC49C4BAAF6}" type="presOf" srcId="{41756E40-F97A-404F-A25F-DE94E6E73A07}" destId="{F205030B-0D36-4722-898D-DF2BAAA52DE9}" srcOrd="0" destOrd="0" presId="urn:microsoft.com/office/officeart/2005/8/layout/process1"/>
    <dgm:cxn modelId="{A60B7332-5A31-4C8D-A3AC-F5CDA2376A56}" type="presOf" srcId="{59212E15-AFFB-4D01-A811-0CD8FE9B1892}" destId="{12943015-5AA8-4D68-A8DD-DAE033DE4AED}" srcOrd="0" destOrd="0" presId="urn:microsoft.com/office/officeart/2005/8/layout/process1"/>
    <dgm:cxn modelId="{2E614C24-BD52-4D33-A90D-C6BE5E6024B1}" type="presOf" srcId="{11602734-9C9E-4CD5-B24B-34156F2C4A7F}" destId="{D213EE06-12D3-46EE-8419-329EE23561E3}" srcOrd="1" destOrd="0" presId="urn:microsoft.com/office/officeart/2005/8/layout/process1"/>
    <dgm:cxn modelId="{7C8E88F8-A0E2-4D8B-8E6B-131F1E7D1716}" srcId="{59212E15-AFFB-4D01-A811-0CD8FE9B1892}" destId="{709A1EF6-D04D-4C81-95E1-5FD2D3C3B914}" srcOrd="0" destOrd="0" parTransId="{56B47824-04FF-4242-972D-D4D8C8B0D0F2}" sibTransId="{11602734-9C9E-4CD5-B24B-34156F2C4A7F}"/>
    <dgm:cxn modelId="{C38EB582-0F69-4FEB-A056-C50307AE82A7}" type="presOf" srcId="{709A1EF6-D04D-4C81-95E1-5FD2D3C3B914}" destId="{D32949B4-FDEA-45F9-8507-E74474F69168}" srcOrd="0" destOrd="0" presId="urn:microsoft.com/office/officeart/2005/8/layout/process1"/>
    <dgm:cxn modelId="{D20F834B-20ED-4ABB-939F-EF997F1257C1}" type="presOf" srcId="{41756E40-F97A-404F-A25F-DE94E6E73A07}" destId="{4355D586-CB60-4F79-B25E-82E6593CAF2F}" srcOrd="1" destOrd="0" presId="urn:microsoft.com/office/officeart/2005/8/layout/process1"/>
    <dgm:cxn modelId="{D6F1CF64-B808-4FCD-997C-BE5E4A5969D3}" type="presOf" srcId="{11602734-9C9E-4CD5-B24B-34156F2C4A7F}" destId="{97A2E435-96F5-4175-868A-25C38F3C10EC}" srcOrd="0" destOrd="0" presId="urn:microsoft.com/office/officeart/2005/8/layout/process1"/>
    <dgm:cxn modelId="{02A4A8EE-D787-47AA-82A6-4905085AB8CB}" type="presParOf" srcId="{12943015-5AA8-4D68-A8DD-DAE033DE4AED}" destId="{D32949B4-FDEA-45F9-8507-E74474F69168}" srcOrd="0" destOrd="0" presId="urn:microsoft.com/office/officeart/2005/8/layout/process1"/>
    <dgm:cxn modelId="{F4843AC9-8CA4-46A2-A0A4-F33A4ED4DFD1}" type="presParOf" srcId="{12943015-5AA8-4D68-A8DD-DAE033DE4AED}" destId="{97A2E435-96F5-4175-868A-25C38F3C10EC}" srcOrd="1" destOrd="0" presId="urn:microsoft.com/office/officeart/2005/8/layout/process1"/>
    <dgm:cxn modelId="{59BB0C70-AFE9-465C-933E-4D6E424FD5D4}" type="presParOf" srcId="{97A2E435-96F5-4175-868A-25C38F3C10EC}" destId="{D213EE06-12D3-46EE-8419-329EE23561E3}" srcOrd="0" destOrd="0" presId="urn:microsoft.com/office/officeart/2005/8/layout/process1"/>
    <dgm:cxn modelId="{C8E81884-A9FE-4089-B43F-A5358EDA1A8B}" type="presParOf" srcId="{12943015-5AA8-4D68-A8DD-DAE033DE4AED}" destId="{E37F5DA5-DEF2-490A-8062-14D1CE01D5E3}" srcOrd="2" destOrd="0" presId="urn:microsoft.com/office/officeart/2005/8/layout/process1"/>
    <dgm:cxn modelId="{53F8617A-BB65-432D-A682-AEC0F06E6A8A}" type="presParOf" srcId="{12943015-5AA8-4D68-A8DD-DAE033DE4AED}" destId="{F205030B-0D36-4722-898D-DF2BAAA52DE9}" srcOrd="3" destOrd="0" presId="urn:microsoft.com/office/officeart/2005/8/layout/process1"/>
    <dgm:cxn modelId="{D99909EB-BDF9-408F-8F44-E73BCFDBB694}" type="presParOf" srcId="{F205030B-0D36-4722-898D-DF2BAAA52DE9}" destId="{4355D586-CB60-4F79-B25E-82E6593CAF2F}" srcOrd="0" destOrd="0" presId="urn:microsoft.com/office/officeart/2005/8/layout/process1"/>
    <dgm:cxn modelId="{DB9AC4C6-4238-4999-811A-FBCF4CFD0509}" type="presParOf" srcId="{12943015-5AA8-4D68-A8DD-DAE033DE4AED}" destId="{79566813-DDD8-4AC6-86E5-5FCDF759B364}" srcOrd="4" destOrd="0" presId="urn:microsoft.com/office/officeart/2005/8/layout/process1"/>
  </dgm:cxnLst>
  <dgm:bg/>
  <dgm:whole/>
</dgm:dataModel>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11/5/2021</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pPr/>
              <a:t>37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46</a:t>
            </a:fld>
            <a:endParaRPr lang="en-US"/>
          </a:p>
        </p:txBody>
      </p:sp>
    </p:spTree>
    <p:extLst>
      <p:ext uri="{BB962C8B-B14F-4D97-AF65-F5344CB8AC3E}">
        <p14:creationId xmlns:p14="http://schemas.microsoft.com/office/powerpoint/2010/main" xmlns=""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11/5/2021</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11/5/2021</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11/5/2021</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11/5/2021</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11/5/2021</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11/5/2021</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11/5/2021</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11/5/2021</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11/5/2021</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11/5/2021</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ivap98/finals/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ivap98/finals/blob/main/Data%20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ivap98/finals/blob/main/eda%20ffom%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ivap98/finals/blob/main/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Data" Target="../diagrams/data1.xml"/><Relationship Id="rId7" Type="http://schemas.openxmlformats.org/officeDocument/2006/relationships/diagramData" Target="../diagrams/data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Colors" Target="../diagrams/colors2.xml"/><Relationship Id="rId4" Type="http://schemas.openxmlformats.org/officeDocument/2006/relationships/diagramLayout" Target="../diagrams/layout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ivap98/finals/blob/main/ghvhmv.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ivap98/finals/blob/main/web%20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Siva Prasad C P</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05/11/2021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0" y="1087698"/>
            <a:ext cx="12192000" cy="5770301"/>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smtClean="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github.com/sivap98/finals/blob/main/Data%20wrangling.ipynb</a:t>
            </a:r>
            <a:endParaRPr lang="en-US" sz="2200" dirty="0" smtClean="0">
              <a:solidFill>
                <a:schemeClr val="accent3">
                  <a:lumMod val="25000"/>
                </a:schemeClr>
              </a:solidFill>
              <a:latin typeface="Abadi" panose="020B0604020104020204" pitchFamily="34" charset="0"/>
            </a:endParaRPr>
          </a:p>
          <a:p>
            <a:r>
              <a:rPr lang="en-US" dirty="0" smtClean="0"/>
              <a:t>Data Wrangling allows us to perform EDA to label for training supervised </a:t>
            </a:r>
            <a:r>
              <a:rPr lang="en-US" dirty="0" smtClean="0"/>
              <a:t>mod</a:t>
            </a:r>
            <a:r>
              <a:rPr lang="en-US" dirty="0" smtClean="0"/>
              <a:t>e</a:t>
            </a:r>
            <a:r>
              <a:rPr lang="en-US" dirty="0" smtClean="0"/>
              <a:t>ls.</a:t>
            </a:r>
          </a:p>
          <a:p>
            <a:pPr>
              <a:buNone/>
            </a:pPr>
            <a:r>
              <a:rPr lang="en-US" dirty="0" smtClean="0"/>
              <a:t>We converted successful landing as 1 else 0</a:t>
            </a:r>
          </a:p>
          <a:p>
            <a:pPr>
              <a:buNone/>
            </a:pP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descr="final3.PNG"/>
          <p:cNvPicPr>
            <a:picLocks noChangeAspect="1"/>
          </p:cNvPicPr>
          <p:nvPr/>
        </p:nvPicPr>
        <p:blipFill>
          <a:blip r:embed="rId4"/>
          <a:stretch>
            <a:fillRect/>
          </a:stretch>
        </p:blipFill>
        <p:spPr>
          <a:xfrm>
            <a:off x="1893168" y="3643990"/>
            <a:ext cx="5753903" cy="2381583"/>
          </a:xfrm>
          <a:prstGeom prst="rect">
            <a:avLst/>
          </a:prstGeom>
        </p:spPr>
      </p:pic>
    </p:spTree>
    <p:extLst>
      <p:ext uri="{BB962C8B-B14F-4D97-AF65-F5344CB8AC3E}">
        <p14:creationId xmlns:p14="http://schemas.microsoft.com/office/powerpoint/2010/main" xmlns=""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pPr/>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10788"/>
            <a:ext cx="9745589" cy="5447211"/>
          </a:xfrm>
          <a:prstGeom prst="rect">
            <a:avLst/>
          </a:prstGeom>
        </p:spPr>
        <p:txBody>
          <a:bodyPr lIns="91440" tIns="45720" rIns="91440" bIns="45720" anchor="t"/>
          <a:lstStyle/>
          <a:p>
            <a:r>
              <a:rPr lang="en-US" dirty="0" smtClean="0"/>
              <a:t>Bar plot: Categorizes success rate Vs Orbit data.</a:t>
            </a:r>
          </a:p>
          <a:p>
            <a:r>
              <a:rPr lang="en-US" dirty="0" smtClean="0"/>
              <a:t>Scatter plot: Establishes trends between numeric variables</a:t>
            </a:r>
          </a:p>
          <a:p>
            <a:pPr lvl="1"/>
            <a:r>
              <a:rPr lang="en-US" dirty="0" smtClean="0"/>
              <a:t>Launch site Vs flight number</a:t>
            </a:r>
          </a:p>
          <a:p>
            <a:pPr lvl="1"/>
            <a:r>
              <a:rPr lang="en-US" dirty="0" smtClean="0"/>
              <a:t>Payload mass Vs Flight number</a:t>
            </a:r>
          </a:p>
          <a:p>
            <a:pPr lvl="1"/>
            <a:r>
              <a:rPr lang="en-US" dirty="0" smtClean="0"/>
              <a:t>Payload mass Vs launch site</a:t>
            </a:r>
          </a:p>
          <a:p>
            <a:pPr lvl="1"/>
            <a:r>
              <a:rPr lang="en-US" dirty="0" smtClean="0"/>
              <a:t>Payload Mass </a:t>
            </a:r>
            <a:r>
              <a:rPr lang="en-US" dirty="0" err="1" smtClean="0"/>
              <a:t>vs</a:t>
            </a:r>
            <a:r>
              <a:rPr lang="en-US" dirty="0" smtClean="0"/>
              <a:t> Orbit</a:t>
            </a:r>
          </a:p>
          <a:p>
            <a:r>
              <a:rPr lang="en-US" dirty="0" smtClean="0"/>
              <a:t>Line plots: Time plots</a:t>
            </a:r>
          </a:p>
          <a:p>
            <a:pPr lvl="1"/>
            <a:r>
              <a:rPr lang="en-US" dirty="0" smtClean="0"/>
              <a:t>Success rate </a:t>
            </a:r>
            <a:r>
              <a:rPr lang="en-US" dirty="0" err="1" smtClean="0"/>
              <a:t>vs</a:t>
            </a:r>
            <a:r>
              <a:rPr lang="en-US" dirty="0" smtClean="0"/>
              <a:t> year</a:t>
            </a:r>
          </a:p>
          <a:p>
            <a:pPr lvl="1">
              <a:buNone/>
            </a:pPr>
            <a:r>
              <a:rPr lang="en-US" dirty="0" smtClean="0">
                <a:hlinkClick r:id="rId3"/>
              </a:rPr>
              <a:t>https://</a:t>
            </a:r>
            <a:r>
              <a:rPr lang="en-US" dirty="0" smtClean="0">
                <a:hlinkClick r:id="rId3"/>
              </a:rPr>
              <a:t>github.com/sivap98/finals/blob/main/Data%20visualisation.ipynb</a:t>
            </a:r>
            <a:endParaRPr lang="en-US" dirty="0" smtClean="0"/>
          </a:p>
          <a:p>
            <a:pPr lvl="1">
              <a:buNone/>
            </a:pPr>
            <a:endParaRPr lang="en-US" dirty="0" smtClean="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xmlns=""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274320" y="0"/>
            <a:ext cx="11917680" cy="6858001"/>
          </a:xfrm>
          <a:prstGeom prst="rect">
            <a:avLst/>
          </a:prstGeom>
        </p:spPr>
        <p:txBody>
          <a:bodyPr lIns="91440" tIns="45720" rIns="91440" bIns="45720" anchor="t"/>
          <a:lstStyle/>
          <a:p>
            <a:endParaRPr lang="en-US" dirty="0"/>
          </a:p>
          <a:p>
            <a:r>
              <a:rPr lang="en-US" dirty="0" smtClean="0"/>
              <a:t>Displayed the names of unique launch sites</a:t>
            </a:r>
          </a:p>
          <a:p>
            <a:r>
              <a:rPr lang="en-US" dirty="0" smtClean="0"/>
              <a:t>Displayed 5 records of ‘CCA’ beginning launch sites</a:t>
            </a:r>
          </a:p>
          <a:p>
            <a:r>
              <a:rPr lang="en-US" dirty="0" smtClean="0"/>
              <a:t>Displayed total payload mass by NASA boosters</a:t>
            </a:r>
          </a:p>
          <a:p>
            <a:r>
              <a:rPr lang="en-US" dirty="0" smtClean="0"/>
              <a:t>Average payload mass carried by booster version F9 v1.1</a:t>
            </a:r>
          </a:p>
          <a:p>
            <a:r>
              <a:rPr lang="en-US" dirty="0" smtClean="0"/>
              <a:t>List the date of first successful landing outcome.</a:t>
            </a:r>
          </a:p>
          <a:p>
            <a:r>
              <a:rPr lang="en-US" dirty="0" smtClean="0"/>
              <a:t>Listed the names of boosters of  success drone ship and payload mass&gt;4000,&lt;6000.</a:t>
            </a:r>
          </a:p>
          <a:p>
            <a:r>
              <a:rPr lang="en-US" dirty="0" smtClean="0"/>
              <a:t>Total number of success and failure</a:t>
            </a:r>
          </a:p>
          <a:p>
            <a:r>
              <a:rPr lang="en-US" dirty="0" smtClean="0"/>
              <a:t>Names of boosters of maximum payload mass</a:t>
            </a:r>
          </a:p>
          <a:p>
            <a:r>
              <a:rPr lang="en-US" dirty="0" smtClean="0"/>
              <a:t>Failed landing outcomes in 2015 on drone ship, </a:t>
            </a:r>
            <a:r>
              <a:rPr lang="en-US" dirty="0" err="1" smtClean="0"/>
              <a:t>booter</a:t>
            </a:r>
            <a:r>
              <a:rPr lang="en-US" dirty="0" smtClean="0"/>
              <a:t> versions and launch site names.</a:t>
            </a:r>
          </a:p>
          <a:p>
            <a:r>
              <a:rPr lang="en-US" dirty="0" smtClean="0"/>
              <a:t>Rank the count of landing outcomes</a:t>
            </a:r>
          </a:p>
          <a:p>
            <a:r>
              <a:rPr lang="en-US" dirty="0" smtClean="0">
                <a:hlinkClick r:id="rId3"/>
              </a:rPr>
              <a:t>https://</a:t>
            </a:r>
            <a:r>
              <a:rPr lang="en-US" dirty="0" smtClean="0">
                <a:hlinkClick r:id="rId3"/>
              </a:rPr>
              <a:t>github.com/sivap98/finals/blob/main/eda%20ffom%20sql.ipynb</a:t>
            </a:r>
            <a:r>
              <a:rPr lang="en-US" dirty="0" smtClean="0"/>
              <a:t> </a:t>
            </a:r>
          </a:p>
          <a:p>
            <a:endParaRPr lang="en-US" dirty="0" smtClean="0"/>
          </a:p>
          <a:p>
            <a:endParaRPr lang="en-US" dirty="0" smtClean="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endParaRPr lang="en-US" sz="2400" dirty="0" smtClean="0"/>
          </a:p>
          <a:p>
            <a:r>
              <a:rPr lang="en-US" sz="2400" dirty="0" smtClean="0"/>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a:t>
            </a:r>
          </a:p>
          <a:p>
            <a:r>
              <a:rPr lang="en-US" sz="2400" dirty="0" smtClean="0"/>
              <a:t>To </a:t>
            </a:r>
            <a:r>
              <a:rPr lang="en-US" sz="2400" dirty="0" smtClean="0"/>
              <a:t>visualize the Launch Data, took the Latitude and Longitude Coordinates at each launch site and added a Circle Marker around each launch site with a label of the name of the launch site. Then assigned the </a:t>
            </a:r>
            <a:r>
              <a:rPr lang="en-US" sz="2400" dirty="0" err="1" smtClean="0"/>
              <a:t>dataframe</a:t>
            </a:r>
            <a:r>
              <a:rPr lang="en-US" sz="2400" dirty="0" smtClean="0"/>
              <a:t> </a:t>
            </a:r>
            <a:r>
              <a:rPr lang="en-US" sz="2400" dirty="0" err="1" smtClean="0"/>
              <a:t>launch_outcomes</a:t>
            </a:r>
            <a:r>
              <a:rPr lang="en-US" sz="2400" dirty="0" smtClean="0"/>
              <a:t>(failures</a:t>
            </a:r>
            <a:r>
              <a:rPr lang="en-US" sz="2400" dirty="0" smtClean="0"/>
              <a:t>, successes) to classes with 0 and 1 with Green and Red markers on the map in a </a:t>
            </a:r>
            <a:r>
              <a:rPr lang="en-US" sz="2400" dirty="0" err="1" smtClean="0"/>
              <a:t>MarkerCluster</a:t>
            </a:r>
            <a:r>
              <a:rPr lang="en-US" sz="2400" dirty="0" smtClean="0"/>
              <a:t>()</a:t>
            </a:r>
          </a:p>
          <a:p>
            <a:r>
              <a:rPr lang="en-US" sz="2400" dirty="0" smtClean="0">
                <a:hlinkClick r:id="rId3"/>
              </a:rPr>
              <a:t>https://</a:t>
            </a:r>
            <a:r>
              <a:rPr lang="en-US" sz="2400" dirty="0" smtClean="0">
                <a:hlinkClick r:id="rId3"/>
              </a:rPr>
              <a:t>github.com/sivap98/finals/blob/main/folium.ipynb</a:t>
            </a:r>
            <a:r>
              <a:rPr lang="en-US" sz="2400" dirty="0" smtClean="0"/>
              <a:t> </a:t>
            </a:r>
            <a:endParaRPr lang="en-US" sz="2400" dirty="0" smtClean="0"/>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smtClean="0"/>
              <a:t>Used Flask and Dash framework</a:t>
            </a:r>
          </a:p>
          <a:p>
            <a:r>
              <a:rPr lang="en-US" dirty="0" smtClean="0"/>
              <a:t>Pie charts: </a:t>
            </a:r>
            <a:r>
              <a:rPr lang="en-US" dirty="0" err="1" smtClean="0"/>
              <a:t>Proprtions</a:t>
            </a:r>
            <a:r>
              <a:rPr lang="en-US" dirty="0" smtClean="0"/>
              <a:t> of different affecting parameters</a:t>
            </a:r>
          </a:p>
          <a:p>
            <a:r>
              <a:rPr lang="en-US" dirty="0" smtClean="0"/>
              <a:t>Scatter Graph: Outcome </a:t>
            </a:r>
            <a:r>
              <a:rPr lang="en-US" dirty="0" err="1" smtClean="0"/>
              <a:t>vs</a:t>
            </a:r>
            <a:r>
              <a:rPr lang="en-US" dirty="0" smtClean="0"/>
              <a:t> Payload mass for different booster versions</a:t>
            </a:r>
          </a:p>
          <a:p>
            <a:pPr lvl="1"/>
            <a:r>
              <a:rPr lang="en-US" dirty="0" smtClean="0"/>
              <a:t>Best to show non linear relationships between two variables with straightforward observation and reading.</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0" y="1436913"/>
            <a:ext cx="12192000" cy="5421087"/>
          </a:xfrm>
          <a:prstGeom prst="rect">
            <a:avLst/>
          </a:prstGeom>
        </p:spPr>
        <p:txBody>
          <a:bodyPr>
            <a:normAutofit/>
          </a:bodyPr>
          <a:lstStyle/>
          <a:p>
            <a:r>
              <a:rPr lang="en-US" dirty="0" smtClean="0"/>
              <a:t>In predictive analysis </a:t>
            </a:r>
            <a:r>
              <a:rPr lang="en-US" dirty="0" err="1" smtClean="0"/>
              <a:t>SpaceX</a:t>
            </a:r>
            <a:r>
              <a:rPr lang="en-US" dirty="0" smtClean="0"/>
              <a:t> advertises Falcon9 rocket launches on its website with a cost of more than one third of the cost of other companies. This is because they can reuse first stage. Therefore, determining the probability of safe landing of first launch, determines cost of rocket launch. This explains ML algorithm and model.</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p:cNvGraphicFramePr/>
          <p:nvPr/>
        </p:nvGraphicFramePr>
        <p:xfrm>
          <a:off x="2032000" y="143691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final4.PNG"/>
          <p:cNvPicPr>
            <a:picLocks noChangeAspect="1"/>
          </p:cNvPicPr>
          <p:nvPr/>
        </p:nvPicPr>
        <p:blipFill>
          <a:blip r:embed="rId3"/>
          <a:stretch>
            <a:fillRect/>
          </a:stretch>
        </p:blipFill>
        <p:spPr>
          <a:xfrm>
            <a:off x="5208699" y="1430051"/>
            <a:ext cx="6249273" cy="4595522"/>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final5.PNG"/>
          <p:cNvPicPr>
            <a:picLocks noChangeAspect="1"/>
          </p:cNvPicPr>
          <p:nvPr/>
        </p:nvPicPr>
        <p:blipFill>
          <a:blip r:embed="rId3"/>
          <a:stretch>
            <a:fillRect/>
          </a:stretch>
        </p:blipFill>
        <p:spPr>
          <a:xfrm>
            <a:off x="4904357" y="1471987"/>
            <a:ext cx="7287643" cy="4553586"/>
          </a:xfrm>
          <a:prstGeom prst="rect">
            <a:avLst/>
          </a:prstGeom>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final6.PNG"/>
          <p:cNvPicPr>
            <a:picLocks noChangeAspect="1"/>
          </p:cNvPicPr>
          <p:nvPr/>
        </p:nvPicPr>
        <p:blipFill>
          <a:blip r:embed="rId3"/>
          <a:stretch>
            <a:fillRect/>
          </a:stretch>
        </p:blipFill>
        <p:spPr>
          <a:xfrm>
            <a:off x="5899741" y="1243355"/>
            <a:ext cx="5630061" cy="4782218"/>
          </a:xfrm>
          <a:prstGeom prst="rect">
            <a:avLst/>
          </a:prstGeom>
        </p:spPr>
      </p:pic>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final7.PNG"/>
          <p:cNvPicPr>
            <a:picLocks noChangeAspect="1"/>
          </p:cNvPicPr>
          <p:nvPr/>
        </p:nvPicPr>
        <p:blipFill>
          <a:blip r:embed="rId3"/>
          <a:stretch>
            <a:fillRect/>
          </a:stretch>
        </p:blipFill>
        <p:spPr>
          <a:xfrm>
            <a:off x="4827530" y="1925527"/>
            <a:ext cx="6458081" cy="3955817"/>
          </a:xfrm>
          <a:prstGeom prst="rect">
            <a:avLst/>
          </a:prstGeom>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final8.PNG"/>
          <p:cNvPicPr>
            <a:picLocks noChangeAspect="1"/>
          </p:cNvPicPr>
          <p:nvPr/>
        </p:nvPicPr>
        <p:blipFill>
          <a:blip r:embed="rId3"/>
          <a:stretch>
            <a:fillRect/>
          </a:stretch>
        </p:blipFill>
        <p:spPr>
          <a:xfrm>
            <a:off x="4851544" y="1732228"/>
            <a:ext cx="6434067" cy="4136760"/>
          </a:xfrm>
          <a:prstGeom prst="rect">
            <a:avLst/>
          </a:prstGeom>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final9.PNG"/>
          <p:cNvPicPr>
            <a:picLocks noChangeAspect="1"/>
          </p:cNvPicPr>
          <p:nvPr/>
        </p:nvPicPr>
        <p:blipFill>
          <a:blip r:embed="rId3"/>
          <a:stretch>
            <a:fillRect/>
          </a:stretch>
        </p:blipFill>
        <p:spPr>
          <a:xfrm>
            <a:off x="4702250" y="1442844"/>
            <a:ext cx="6755722" cy="4438501"/>
          </a:xfrm>
          <a:prstGeom prst="rect">
            <a:avLst/>
          </a:prstGeom>
        </p:spPr>
      </p:pic>
    </p:spTree>
    <p:extLst>
      <p:ext uri="{BB962C8B-B14F-4D97-AF65-F5344CB8AC3E}">
        <p14:creationId xmlns:p14="http://schemas.microsoft.com/office/powerpoint/2010/main" xmlns=""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endParaRPr lang="en-US" sz="2400" dirty="0" smtClean="0"/>
          </a:p>
          <a:p>
            <a:r>
              <a:rPr lang="en-US" sz="2400" dirty="0" smtClean="0"/>
              <a:t>%</a:t>
            </a:r>
            <a:r>
              <a:rPr lang="en-US" sz="2400" dirty="0" err="1" smtClean="0"/>
              <a:t>sqlSELECT</a:t>
            </a:r>
            <a:r>
              <a:rPr lang="en-US" sz="2400" dirty="0" smtClean="0"/>
              <a:t> DISTINCT </a:t>
            </a:r>
            <a:r>
              <a:rPr lang="en-US" sz="2400" dirty="0" err="1" smtClean="0"/>
              <a:t>launch_siteFROM</a:t>
            </a:r>
            <a:r>
              <a:rPr lang="en-US" sz="2400" dirty="0" smtClean="0"/>
              <a:t> SPACEXTBL</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finalo.PNG"/>
          <p:cNvPicPr>
            <a:picLocks noChangeAspect="1"/>
          </p:cNvPicPr>
          <p:nvPr/>
        </p:nvPicPr>
        <p:blipFill>
          <a:blip r:embed="rId3"/>
          <a:stretch>
            <a:fillRect/>
          </a:stretch>
        </p:blipFill>
        <p:spPr>
          <a:xfrm>
            <a:off x="5009998" y="3072411"/>
            <a:ext cx="2172003" cy="2953162"/>
          </a:xfrm>
          <a:prstGeom prst="rect">
            <a:avLst/>
          </a:prstGeom>
        </p:spPr>
      </p:pic>
    </p:spTree>
    <p:extLst>
      <p:ext uri="{BB962C8B-B14F-4D97-AF65-F5344CB8AC3E}">
        <p14:creationId xmlns:p14="http://schemas.microsoft.com/office/powerpoint/2010/main" xmlns=""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endParaRPr lang="en-US" sz="2400" dirty="0" smtClean="0"/>
          </a:p>
          <a:p>
            <a:r>
              <a:rPr lang="en-US" sz="2400" dirty="0" smtClean="0"/>
              <a:t>%</a:t>
            </a:r>
            <a:r>
              <a:rPr lang="en-US" sz="2400" dirty="0" err="1" smtClean="0"/>
              <a:t>sql</a:t>
            </a:r>
            <a:r>
              <a:rPr lang="en-US" sz="2400" dirty="0" smtClean="0"/>
              <a:t> SELECT </a:t>
            </a:r>
            <a:r>
              <a:rPr lang="en-US" sz="2400" dirty="0" smtClean="0"/>
              <a:t>* FROM SPACEXTBL WHERE </a:t>
            </a:r>
            <a:r>
              <a:rPr lang="en-US" sz="2400" dirty="0" err="1" smtClean="0"/>
              <a:t>launch_site</a:t>
            </a:r>
            <a:r>
              <a:rPr lang="en-US" sz="2400" dirty="0" smtClean="0"/>
              <a:t> LIKE </a:t>
            </a:r>
            <a:r>
              <a:rPr lang="en-US" sz="2400" dirty="0" smtClean="0"/>
              <a:t>'%CCA%' LIMIT </a:t>
            </a:r>
            <a:r>
              <a:rPr lang="en-US" sz="2400" dirty="0" smtClean="0"/>
              <a:t>5</a:t>
            </a:r>
          </a:p>
          <a:p>
            <a:endParaRPr lang="en-US" sz="2400" dirty="0" smtClean="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finalo1.PNG"/>
          <p:cNvPicPr>
            <a:picLocks noChangeAspect="1"/>
          </p:cNvPicPr>
          <p:nvPr/>
        </p:nvPicPr>
        <p:blipFill>
          <a:blip r:embed="rId3"/>
          <a:stretch>
            <a:fillRect/>
          </a:stretch>
        </p:blipFill>
        <p:spPr>
          <a:xfrm>
            <a:off x="1266150" y="3702681"/>
            <a:ext cx="9659699" cy="2724530"/>
          </a:xfrm>
          <a:prstGeom prst="rect">
            <a:avLst/>
          </a:prstGeom>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endParaRPr lang="en-US" sz="2400" dirty="0" smtClean="0"/>
          </a:p>
          <a:p>
            <a:r>
              <a:rPr lang="en-US" sz="2400" dirty="0" smtClean="0"/>
              <a:t>%</a:t>
            </a:r>
            <a:r>
              <a:rPr lang="en-US" sz="2400" dirty="0" err="1" smtClean="0"/>
              <a:t>sql</a:t>
            </a:r>
            <a:r>
              <a:rPr lang="en-US" sz="2400" dirty="0" smtClean="0"/>
              <a:t> SELECT SUM(</a:t>
            </a:r>
            <a:r>
              <a:rPr lang="en-US" sz="2400" dirty="0" err="1" smtClean="0"/>
              <a:t>payload_mass__kg</a:t>
            </a:r>
            <a:r>
              <a:rPr lang="en-US" sz="2400" dirty="0" smtClean="0"/>
              <a:t>_) FROM SPACEXTBL WHERE customer LIKE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finalo2.PNG"/>
          <p:cNvPicPr>
            <a:picLocks noChangeAspect="1"/>
          </p:cNvPicPr>
          <p:nvPr/>
        </p:nvPicPr>
        <p:blipFill>
          <a:blip r:embed="rId3"/>
          <a:stretch>
            <a:fillRect/>
          </a:stretch>
        </p:blipFill>
        <p:spPr>
          <a:xfrm>
            <a:off x="4981418" y="4638844"/>
            <a:ext cx="1114581" cy="1209844"/>
          </a:xfrm>
          <a:prstGeom prst="rect">
            <a:avLst/>
          </a:prstGeom>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endParaRPr lang="en-US" sz="2400" dirty="0" smtClean="0"/>
          </a:p>
          <a:p>
            <a:r>
              <a:rPr lang="en-US" sz="2400" dirty="0" smtClean="0"/>
              <a:t>%</a:t>
            </a:r>
            <a:r>
              <a:rPr lang="en-US" sz="2400" dirty="0" err="1" smtClean="0"/>
              <a:t>sql</a:t>
            </a:r>
            <a:r>
              <a:rPr lang="en-US" sz="2400" dirty="0" smtClean="0"/>
              <a:t> SELECT </a:t>
            </a:r>
            <a:r>
              <a:rPr lang="en-US" sz="2400" dirty="0" smtClean="0"/>
              <a:t>AVG(</a:t>
            </a:r>
            <a:r>
              <a:rPr lang="en-US" sz="2400" dirty="0" err="1" smtClean="0"/>
              <a:t>payload_mass__kg</a:t>
            </a:r>
            <a:r>
              <a:rPr lang="en-US" sz="2400" dirty="0" smtClean="0"/>
              <a:t>_) FROM SPACEXTBL WHERE </a:t>
            </a:r>
            <a:r>
              <a:rPr lang="en-US" sz="2400" dirty="0" err="1" smtClean="0"/>
              <a:t>booster_version</a:t>
            </a:r>
            <a:r>
              <a:rPr lang="en-US" sz="2400" dirty="0" smtClean="0"/>
              <a:t> LIKE </a:t>
            </a:r>
            <a:r>
              <a:rPr lang="en-US" sz="2400" dirty="0" smtClean="0"/>
              <a:t>'%F9 v1.%’;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finalo3.PNG"/>
          <p:cNvPicPr>
            <a:picLocks noChangeAspect="1"/>
          </p:cNvPicPr>
          <p:nvPr/>
        </p:nvPicPr>
        <p:blipFill>
          <a:blip r:embed="rId3"/>
          <a:stretch>
            <a:fillRect/>
          </a:stretch>
        </p:blipFill>
        <p:spPr>
          <a:xfrm>
            <a:off x="5605394" y="4749045"/>
            <a:ext cx="981212" cy="1276528"/>
          </a:xfrm>
          <a:prstGeom prst="rect">
            <a:avLst/>
          </a:prstGeom>
        </p:spPr>
      </p:pic>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endParaRPr lang="en-US" sz="2400" dirty="0" smtClean="0"/>
          </a:p>
          <a:p>
            <a:r>
              <a:rPr lang="en-US" sz="2400" dirty="0" smtClean="0"/>
              <a:t>%</a:t>
            </a:r>
            <a:r>
              <a:rPr lang="en-US" sz="2400" dirty="0" err="1" smtClean="0"/>
              <a:t>sql</a:t>
            </a:r>
            <a:r>
              <a:rPr lang="en-US" sz="2400" dirty="0" smtClean="0"/>
              <a:t> SELECT </a:t>
            </a:r>
            <a:r>
              <a:rPr lang="en-US" sz="2400" dirty="0" smtClean="0"/>
              <a:t>MIN(DATE) FROM SPACEXTBL WHERE </a:t>
            </a:r>
            <a:r>
              <a:rPr lang="en-US" sz="2400" dirty="0" err="1" smtClean="0"/>
              <a:t>landing__outcome</a:t>
            </a:r>
            <a:r>
              <a:rPr lang="en-US" sz="2400" dirty="0" smtClean="0"/>
              <a:t> LIKE </a:t>
            </a:r>
            <a:r>
              <a:rPr lang="en-US" sz="2400" dirty="0" smtClean="0"/>
              <a:t>'%Success (ground pad</a:t>
            </a:r>
            <a:r>
              <a:rPr lang="en-US" sz="2400" dirty="0" smtClean="0"/>
              <a:t>)%’</a:t>
            </a:r>
            <a:endParaRPr lang="en-US" sz="2400" dirty="0" smtClean="0"/>
          </a:p>
          <a:p>
            <a:r>
              <a:rPr lang="en-US" sz="2400" dirty="0" smtClean="0"/>
              <a:t>Select first date (min </a:t>
            </a:r>
            <a:r>
              <a:rPr lang="en-US" sz="2400" dirty="0" err="1" smtClean="0"/>
              <a:t>fnct</a:t>
            </a:r>
            <a:r>
              <a:rPr lang="en-US" sz="2400" dirty="0" smtClean="0"/>
              <a:t>) when landing outcome was a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finalo4.PNG"/>
          <p:cNvPicPr>
            <a:picLocks noChangeAspect="1"/>
          </p:cNvPicPr>
          <p:nvPr/>
        </p:nvPicPr>
        <p:blipFill>
          <a:blip r:embed="rId3"/>
          <a:stretch>
            <a:fillRect/>
          </a:stretch>
        </p:blipFill>
        <p:spPr>
          <a:xfrm>
            <a:off x="5262446" y="4465235"/>
            <a:ext cx="1667108" cy="1219370"/>
          </a:xfrm>
          <a:prstGeom prst="rect">
            <a:avLst/>
          </a:prstGeom>
        </p:spPr>
      </p:pic>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endParaRPr lang="en-US" sz="2400" dirty="0" smtClean="0"/>
          </a:p>
          <a:p>
            <a:r>
              <a:rPr lang="en-US" sz="2400" dirty="0" smtClean="0"/>
              <a:t>%</a:t>
            </a:r>
            <a:r>
              <a:rPr lang="en-US" sz="2400" dirty="0" err="1" smtClean="0"/>
              <a:t>sql</a:t>
            </a:r>
            <a:r>
              <a:rPr lang="en-US" sz="2400" dirty="0" smtClean="0"/>
              <a:t> SELECT </a:t>
            </a:r>
            <a:r>
              <a:rPr lang="en-US" sz="2400" dirty="0" err="1" smtClean="0"/>
              <a:t>booster_version</a:t>
            </a:r>
            <a:r>
              <a:rPr lang="en-US" sz="2400" dirty="0" smtClean="0"/>
              <a:t> FROM </a:t>
            </a:r>
            <a:r>
              <a:rPr lang="en-US" sz="2400" dirty="0" smtClean="0"/>
              <a:t>SPACEXTBL WHERE </a:t>
            </a:r>
            <a:r>
              <a:rPr lang="en-US" sz="2400" dirty="0" err="1" smtClean="0"/>
              <a:t>payload_mass__kg</a:t>
            </a:r>
            <a:r>
              <a:rPr lang="en-US" sz="2400" dirty="0" smtClean="0"/>
              <a:t>_&gt;4000 AND </a:t>
            </a:r>
            <a:r>
              <a:rPr lang="en-US" sz="2400" dirty="0" err="1" smtClean="0"/>
              <a:t>payload_mass__kg</a:t>
            </a:r>
            <a:r>
              <a:rPr lang="en-US" sz="2400" dirty="0" smtClean="0"/>
              <a:t>_&lt;</a:t>
            </a:r>
            <a:r>
              <a:rPr lang="en-US" sz="2400" dirty="0" smtClean="0"/>
              <a:t>6000</a:t>
            </a:r>
            <a:endParaRPr lang="en-US" sz="2400" dirty="0" smtClean="0"/>
          </a:p>
          <a:p>
            <a:r>
              <a:rPr lang="en-US" sz="2400" dirty="0" smtClean="0"/>
              <a:t>Select all booster versions where 4000 kg &lt; payload mass &lt; 6000 kg</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descr="finalo5.PNG"/>
          <p:cNvPicPr>
            <a:picLocks noChangeAspect="1"/>
          </p:cNvPicPr>
          <p:nvPr/>
        </p:nvPicPr>
        <p:blipFill>
          <a:blip r:embed="rId3"/>
          <a:stretch>
            <a:fillRect/>
          </a:stretch>
        </p:blipFill>
        <p:spPr>
          <a:xfrm>
            <a:off x="9745589" y="1380360"/>
            <a:ext cx="943107" cy="5477640"/>
          </a:xfrm>
          <a:prstGeom prst="rect">
            <a:avLst/>
          </a:prstGeom>
        </p:spPr>
      </p:pic>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1" y="1087699"/>
            <a:ext cx="12192000" cy="57703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marL="457200" indent="-457200">
              <a:lnSpc>
                <a:spcPct val="100000"/>
              </a:lnSpc>
              <a:spcBef>
                <a:spcPts val="1400"/>
              </a:spcBef>
              <a:buNone/>
            </a:pPr>
            <a:r>
              <a:rPr lang="en-US" sz="2200" dirty="0" smtClean="0">
                <a:solidFill>
                  <a:schemeClr val="accent3">
                    <a:lumMod val="25000"/>
                  </a:schemeClr>
                </a:solidFill>
                <a:latin typeface="Abadi" panose="020B0604020104020204" pitchFamily="34" charset="0"/>
              </a:rPr>
              <a:t>		Data Collection using API</a:t>
            </a:r>
          </a:p>
          <a:p>
            <a:pPr marL="457200" indent="-457200">
              <a:lnSpc>
                <a:spcPct val="100000"/>
              </a:lnSpc>
              <a:spcBef>
                <a:spcPts val="1400"/>
              </a:spcBef>
              <a:buNone/>
            </a:pP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Data collection  using web scraping</a:t>
            </a:r>
          </a:p>
          <a:p>
            <a:pPr marL="457200" indent="-457200">
              <a:lnSpc>
                <a:spcPct val="100000"/>
              </a:lnSpc>
              <a:spcBef>
                <a:spcPts val="1400"/>
              </a:spcBef>
              <a:buNone/>
            </a:pP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Data wrangling using  EDA</a:t>
            </a:r>
          </a:p>
          <a:p>
            <a:pPr marL="457200" indent="-457200">
              <a:lnSpc>
                <a:spcPct val="100000"/>
              </a:lnSpc>
              <a:spcBef>
                <a:spcPts val="1400"/>
              </a:spcBef>
              <a:buNone/>
            </a:pP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EDA with SQL</a:t>
            </a:r>
          </a:p>
          <a:p>
            <a:pPr marL="457200" indent="-457200">
              <a:lnSpc>
                <a:spcPct val="100000"/>
              </a:lnSpc>
              <a:spcBef>
                <a:spcPts val="1400"/>
              </a:spcBef>
              <a:buNone/>
            </a:pP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EDA and data visualization</a:t>
            </a:r>
          </a:p>
          <a:p>
            <a:pPr marL="457200" indent="-457200">
              <a:lnSpc>
                <a:spcPct val="100000"/>
              </a:lnSpc>
              <a:spcBef>
                <a:spcPts val="1400"/>
              </a:spcBef>
              <a:buNone/>
            </a:pP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Visual analytics with Folium</a:t>
            </a:r>
          </a:p>
          <a:p>
            <a:pPr marL="457200" indent="-457200">
              <a:lnSpc>
                <a:spcPct val="100000"/>
              </a:lnSpc>
              <a:spcBef>
                <a:spcPts val="1400"/>
              </a:spcBef>
              <a:buNone/>
            </a:pP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Prediction using machine learning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2">
              <a:lnSpc>
                <a:spcPct val="100000"/>
              </a:lnSpc>
              <a:spcBef>
                <a:spcPts val="1400"/>
              </a:spcBef>
              <a:buNone/>
            </a:pPr>
            <a:r>
              <a:rPr lang="en-US" sz="1400" dirty="0" smtClean="0">
                <a:solidFill>
                  <a:schemeClr val="accent3">
                    <a:lumMod val="25000"/>
                  </a:schemeClr>
                </a:solidFill>
                <a:latin typeface="Abadi" panose="020B0604020104020204" pitchFamily="34" charset="0"/>
              </a:rPr>
              <a:t>Data Visualization for understanding data</a:t>
            </a:r>
          </a:p>
          <a:p>
            <a:pPr lvl="2">
              <a:lnSpc>
                <a:spcPct val="100000"/>
              </a:lnSpc>
              <a:spcBef>
                <a:spcPts val="1400"/>
              </a:spcBef>
              <a:buNone/>
            </a:pPr>
            <a:r>
              <a:rPr lang="en-US" sz="1400" dirty="0" smtClean="0">
                <a:solidFill>
                  <a:schemeClr val="accent3">
                    <a:lumMod val="25000"/>
                  </a:schemeClr>
                </a:solidFill>
                <a:latin typeface="Abadi" panose="020B0604020104020204" pitchFamily="34" charset="0"/>
              </a:rPr>
              <a:t>Trends study from data</a:t>
            </a:r>
          </a:p>
          <a:p>
            <a:pPr lvl="2">
              <a:lnSpc>
                <a:spcPct val="100000"/>
              </a:lnSpc>
              <a:spcBef>
                <a:spcPts val="1400"/>
              </a:spcBef>
              <a:buNone/>
            </a:pPr>
            <a:r>
              <a:rPr lang="en-US" sz="1400" dirty="0" smtClean="0">
                <a:solidFill>
                  <a:schemeClr val="accent3">
                    <a:lumMod val="25000"/>
                  </a:schemeClr>
                </a:solidFill>
                <a:latin typeface="Abadi" panose="020B0604020104020204" pitchFamily="34" charset="0"/>
              </a:rPr>
              <a:t>Machine </a:t>
            </a:r>
            <a:r>
              <a:rPr lang="en-US" sz="1400" dirty="0" err="1" smtClean="0">
                <a:solidFill>
                  <a:schemeClr val="accent3">
                    <a:lumMod val="25000"/>
                  </a:schemeClr>
                </a:solidFill>
                <a:latin typeface="Abadi" panose="020B0604020104020204" pitchFamily="34" charset="0"/>
              </a:rPr>
              <a:t>leaening</a:t>
            </a:r>
            <a:r>
              <a:rPr lang="en-US" sz="1400" dirty="0" smtClean="0">
                <a:solidFill>
                  <a:schemeClr val="accent3">
                    <a:lumMod val="25000"/>
                  </a:schemeClr>
                </a:solidFill>
                <a:latin typeface="Abadi" panose="020B0604020104020204" pitchFamily="34" charset="0"/>
              </a:rPr>
              <a:t> prediction for </a:t>
            </a:r>
            <a:r>
              <a:rPr lang="en-US" sz="1400" dirty="0" err="1" smtClean="0">
                <a:solidFill>
                  <a:schemeClr val="accent3">
                    <a:lumMod val="25000"/>
                  </a:schemeClr>
                </a:solidFill>
                <a:latin typeface="Abadi" panose="020B0604020104020204" pitchFamily="34" charset="0"/>
              </a:rPr>
              <a:t>SpaceY</a:t>
            </a:r>
            <a:endParaRPr lang="en-US" sz="1400" dirty="0" smtClean="0">
              <a:solidFill>
                <a:schemeClr val="accent3">
                  <a:lumMod val="25000"/>
                </a:schemeClr>
              </a:solidFill>
              <a:latin typeface="Abadi" panose="020B0604020104020204" pitchFamily="34" charset="0"/>
            </a:endParaRPr>
          </a:p>
          <a:p>
            <a:pPr lvl="2">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10789"/>
            <a:ext cx="9745589" cy="50164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pPr>
              <a:lnSpc>
                <a:spcPct val="100000"/>
              </a:lnSpc>
              <a:spcBef>
                <a:spcPts val="1400"/>
              </a:spcBef>
              <a:buNone/>
            </a:pPr>
            <a:r>
              <a:rPr lang="en-US" sz="2200" dirty="0" smtClean="0">
                <a:solidFill>
                  <a:schemeClr val="accent3">
                    <a:lumMod val="25000"/>
                  </a:schemeClr>
                </a:solidFill>
                <a:latin typeface="Abadi" panose="020B0604020104020204" pitchFamily="34" charset="0"/>
              </a:rPr>
              <a:t>%</a:t>
            </a:r>
            <a:r>
              <a:rPr lang="en-US" sz="2200" dirty="0" err="1" smtClean="0">
                <a:solidFill>
                  <a:schemeClr val="accent3">
                    <a:lumMod val="25000"/>
                  </a:schemeClr>
                </a:solidFill>
                <a:latin typeface="Abadi" panose="020B0604020104020204" pitchFamily="34" charset="0"/>
              </a:rPr>
              <a:t>sql</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buNone/>
            </a:pPr>
            <a:r>
              <a:rPr lang="en-US" sz="2200" dirty="0" smtClean="0">
                <a:solidFill>
                  <a:schemeClr val="accent3">
                    <a:lumMod val="25000"/>
                  </a:schemeClr>
                </a:solidFill>
                <a:latin typeface="Abadi" panose="020B0604020104020204" pitchFamily="34" charset="0"/>
              </a:rPr>
              <a:t>SELECT </a:t>
            </a:r>
            <a:r>
              <a:rPr lang="en-US" sz="2200" dirty="0" err="1" smtClean="0">
                <a:solidFill>
                  <a:schemeClr val="accent3">
                    <a:lumMod val="25000"/>
                  </a:schemeClr>
                </a:solidFill>
                <a:latin typeface="Abadi" panose="020B0604020104020204" pitchFamily="34" charset="0"/>
              </a:rPr>
              <a:t>s.success</a:t>
            </a:r>
            <a:r>
              <a:rPr lang="en-US" sz="2200" dirty="0" smtClean="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f.failure</a:t>
            </a:r>
            <a:r>
              <a:rPr lang="en-US" sz="2200" dirty="0" smtClean="0">
                <a:solidFill>
                  <a:schemeClr val="accent3">
                    <a:lumMod val="25000"/>
                  </a:schemeClr>
                </a:solidFill>
                <a:latin typeface="Abadi" panose="020B0604020104020204" pitchFamily="34" charset="0"/>
              </a:rPr>
              <a:t> FROM</a:t>
            </a:r>
          </a:p>
          <a:p>
            <a:pPr>
              <a:lnSpc>
                <a:spcPct val="100000"/>
              </a:lnSpc>
              <a:spcBef>
                <a:spcPts val="1400"/>
              </a:spcBef>
              <a:buNone/>
            </a:pPr>
            <a:r>
              <a:rPr lang="en-US" sz="2200" dirty="0" smtClean="0">
                <a:solidFill>
                  <a:schemeClr val="accent3">
                    <a:lumMod val="25000"/>
                  </a:schemeClr>
                </a:solidFill>
                <a:latin typeface="Abadi" panose="020B0604020104020204" pitchFamily="34" charset="0"/>
              </a:rPr>
              <a:t>(SELECT COUNT(</a:t>
            </a:r>
            <a:r>
              <a:rPr lang="en-US" sz="2200" dirty="0" err="1" smtClean="0">
                <a:solidFill>
                  <a:schemeClr val="accent3">
                    <a:lumMod val="25000"/>
                  </a:schemeClr>
                </a:solidFill>
                <a:latin typeface="Abadi" panose="020B0604020104020204" pitchFamily="34" charset="0"/>
              </a:rPr>
              <a:t>mission_outcome</a:t>
            </a:r>
            <a:r>
              <a:rPr lang="en-US" sz="2200" dirty="0" smtClean="0">
                <a:solidFill>
                  <a:schemeClr val="accent3">
                    <a:lumMod val="25000"/>
                  </a:schemeClr>
                </a:solidFill>
                <a:latin typeface="Abadi" panose="020B0604020104020204" pitchFamily="34" charset="0"/>
              </a:rPr>
              <a:t>) as success FROM SPACEXTBL WHERE </a:t>
            </a:r>
            <a:r>
              <a:rPr lang="en-US" sz="2200" dirty="0" err="1" smtClean="0">
                <a:solidFill>
                  <a:schemeClr val="accent3">
                    <a:lumMod val="25000"/>
                  </a:schemeClr>
                </a:solidFill>
                <a:latin typeface="Abadi" panose="020B0604020104020204" pitchFamily="34" charset="0"/>
              </a:rPr>
              <a:t>mission_outcome</a:t>
            </a:r>
            <a:r>
              <a:rPr lang="en-US" sz="2200" dirty="0" smtClean="0">
                <a:solidFill>
                  <a:schemeClr val="accent3">
                    <a:lumMod val="25000"/>
                  </a:schemeClr>
                </a:solidFill>
                <a:latin typeface="Abadi" panose="020B0604020104020204" pitchFamily="34" charset="0"/>
              </a:rPr>
              <a:t> LIKE ‘%Success%’)s,</a:t>
            </a:r>
          </a:p>
          <a:p>
            <a:pPr>
              <a:lnSpc>
                <a:spcPct val="100000"/>
              </a:lnSpc>
              <a:spcBef>
                <a:spcPts val="1400"/>
              </a:spcBef>
              <a:buNone/>
            </a:pPr>
            <a:r>
              <a:rPr lang="en-US" sz="2200" dirty="0" smtClean="0">
                <a:solidFill>
                  <a:schemeClr val="accent3">
                    <a:lumMod val="25000"/>
                  </a:schemeClr>
                </a:solidFill>
                <a:latin typeface="Abadi" panose="020B0604020104020204" pitchFamily="34" charset="0"/>
              </a:rPr>
              <a:t>(SELECT COUNT(</a:t>
            </a:r>
            <a:r>
              <a:rPr lang="en-US" sz="2200" dirty="0" err="1" smtClean="0">
                <a:solidFill>
                  <a:schemeClr val="accent3">
                    <a:lumMod val="25000"/>
                  </a:schemeClr>
                </a:solidFill>
                <a:latin typeface="Abadi" panose="020B0604020104020204" pitchFamily="34" charset="0"/>
              </a:rPr>
              <a:t>mission_outcome</a:t>
            </a:r>
            <a:r>
              <a:rPr lang="en-US" sz="2200" dirty="0" smtClean="0">
                <a:solidFill>
                  <a:schemeClr val="accent3">
                    <a:lumMod val="25000"/>
                  </a:schemeClr>
                </a:solidFill>
                <a:latin typeface="Abadi" panose="020B0604020104020204" pitchFamily="34" charset="0"/>
              </a:rPr>
              <a:t>) as failure FROM SPACEXTBL WHERE</a:t>
            </a:r>
          </a:p>
          <a:p>
            <a:pPr>
              <a:lnSpc>
                <a:spcPct val="100000"/>
              </a:lnSpc>
              <a:spcBef>
                <a:spcPts val="1400"/>
              </a:spcBef>
              <a:buNone/>
            </a:pPr>
            <a:r>
              <a:rPr lang="en-US" sz="2200" dirty="0" err="1" smtClean="0">
                <a:solidFill>
                  <a:schemeClr val="accent3">
                    <a:lumMod val="25000"/>
                  </a:schemeClr>
                </a:solidFill>
                <a:latin typeface="Abadi" panose="020B0604020104020204" pitchFamily="34" charset="0"/>
              </a:rPr>
              <a:t>Mission_outcome</a:t>
            </a:r>
            <a:r>
              <a:rPr lang="en-US" sz="2200" dirty="0" smtClean="0">
                <a:solidFill>
                  <a:schemeClr val="accent3">
                    <a:lumMod val="25000"/>
                  </a:schemeClr>
                </a:solidFill>
                <a:latin typeface="Abadi" panose="020B0604020104020204" pitchFamily="34" charset="0"/>
              </a:rPr>
              <a:t> LIKE ‘%Failure%’) f</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finalo6.PNG"/>
          <p:cNvPicPr>
            <a:picLocks noChangeAspect="1"/>
          </p:cNvPicPr>
          <p:nvPr/>
        </p:nvPicPr>
        <p:blipFill>
          <a:blip r:embed="rId3"/>
          <a:stretch>
            <a:fillRect/>
          </a:stretch>
        </p:blipFill>
        <p:spPr>
          <a:xfrm>
            <a:off x="5081446" y="5369788"/>
            <a:ext cx="2029108" cy="1057423"/>
          </a:xfrm>
          <a:prstGeom prst="rect">
            <a:avLst/>
          </a:prstGeom>
        </p:spPr>
      </p:pic>
    </p:spTree>
    <p:extLst>
      <p:ext uri="{BB962C8B-B14F-4D97-AF65-F5344CB8AC3E}">
        <p14:creationId xmlns:p14="http://schemas.microsoft.com/office/powerpoint/2010/main" xmlns=""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0" y="1825625"/>
            <a:ext cx="6766560" cy="4351338"/>
          </a:xfrm>
          <a:prstGeom prst="rect">
            <a:avLst/>
          </a:prstGeom>
        </p:spPr>
        <p:txBody>
          <a:bodyPr>
            <a:normAutofit/>
          </a:bodyPr>
          <a:lstStyle/>
          <a:p>
            <a:endParaRPr lang="en-US" sz="2400" dirty="0" smtClean="0"/>
          </a:p>
          <a:p>
            <a:r>
              <a:rPr lang="en-US" sz="2400" dirty="0" smtClean="0"/>
              <a:t>%</a:t>
            </a:r>
            <a:r>
              <a:rPr lang="en-US" sz="2400" dirty="0" err="1" smtClean="0"/>
              <a:t>sql</a:t>
            </a:r>
            <a:r>
              <a:rPr lang="en-US" sz="2400" dirty="0" smtClean="0"/>
              <a:t> SELECT </a:t>
            </a:r>
            <a:r>
              <a:rPr lang="en-US" sz="2400" dirty="0" err="1" smtClean="0"/>
              <a:t>booster_version</a:t>
            </a:r>
            <a:r>
              <a:rPr lang="en-US" sz="2400" dirty="0" smtClean="0"/>
              <a:t> FROM </a:t>
            </a:r>
            <a:r>
              <a:rPr lang="en-US" sz="2400" dirty="0" smtClean="0"/>
              <a:t>SPACEXTBL WHERE (SELECT MAX(</a:t>
            </a:r>
            <a:r>
              <a:rPr lang="en-US" sz="2400" dirty="0" err="1" smtClean="0"/>
              <a:t>payload_mass__kg</a:t>
            </a:r>
            <a:r>
              <a:rPr lang="en-US" sz="2400" dirty="0" smtClean="0"/>
              <a:t>_) FROM SPACEXTBL</a:t>
            </a:r>
            <a:r>
              <a:rPr lang="en-US" sz="2400" dirty="0" smtClean="0"/>
              <a:t>)</a:t>
            </a:r>
          </a:p>
          <a:p>
            <a:endParaRPr lang="en-US" sz="2400" dirty="0" smtClean="0"/>
          </a:p>
          <a:p>
            <a:r>
              <a:rPr lang="en-US" sz="2400" dirty="0" smtClean="0"/>
              <a:t>Select </a:t>
            </a:r>
            <a:r>
              <a:rPr lang="en-US" sz="2400" dirty="0" err="1" smtClean="0"/>
              <a:t>booster_versionwhich</a:t>
            </a:r>
            <a:r>
              <a:rPr lang="en-US" sz="2400" dirty="0" smtClean="0"/>
              <a:t> has max payload mass (and there were several)</a:t>
            </a:r>
          </a:p>
          <a:p>
            <a:endParaRPr lang="en-US" sz="2400" dirty="0" smtClean="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finalo7.PNG"/>
          <p:cNvPicPr>
            <a:picLocks noChangeAspect="1"/>
          </p:cNvPicPr>
          <p:nvPr/>
        </p:nvPicPr>
        <p:blipFill>
          <a:blip r:embed="rId3"/>
          <a:stretch>
            <a:fillRect/>
          </a:stretch>
        </p:blipFill>
        <p:spPr>
          <a:xfrm>
            <a:off x="7576458" y="1313123"/>
            <a:ext cx="3709153" cy="4863840"/>
          </a:xfrm>
          <a:prstGeom prst="rect">
            <a:avLst/>
          </a:prstGeom>
        </p:spPr>
      </p:pic>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0" y="1410789"/>
            <a:ext cx="12192000" cy="476617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endParaRPr lang="en-US" sz="2400" dirty="0" smtClean="0"/>
          </a:p>
          <a:p>
            <a:r>
              <a:rPr lang="en-US" sz="2400" dirty="0" smtClean="0"/>
              <a:t>%</a:t>
            </a:r>
            <a:r>
              <a:rPr lang="en-US" sz="2400" dirty="0" err="1" smtClean="0"/>
              <a:t>sql</a:t>
            </a:r>
            <a:endParaRPr lang="en-US" sz="2400" dirty="0" smtClean="0"/>
          </a:p>
          <a:p>
            <a:endParaRPr lang="en-US" sz="2400" dirty="0" smtClean="0"/>
          </a:p>
          <a:p>
            <a:r>
              <a:rPr lang="en-US" sz="2400" dirty="0" smtClean="0"/>
              <a:t>SELECT </a:t>
            </a:r>
            <a:r>
              <a:rPr lang="en-US" sz="2400" dirty="0" err="1" smtClean="0"/>
              <a:t>landing__outcome</a:t>
            </a:r>
            <a:r>
              <a:rPr lang="en-US" sz="2400" dirty="0" smtClean="0"/>
              <a:t>, </a:t>
            </a:r>
            <a:r>
              <a:rPr lang="en-US" sz="2400" dirty="0" err="1" smtClean="0"/>
              <a:t>booster_version</a:t>
            </a:r>
            <a:r>
              <a:rPr lang="en-US" sz="2400" dirty="0" smtClean="0"/>
              <a:t>, </a:t>
            </a:r>
            <a:r>
              <a:rPr lang="en-US" sz="2400" dirty="0" err="1" smtClean="0"/>
              <a:t>launch_site</a:t>
            </a:r>
            <a:r>
              <a:rPr lang="en-US" sz="2400" dirty="0" smtClean="0"/>
              <a:t>, DATE from SPACEXTBL WHERE </a:t>
            </a:r>
            <a:r>
              <a:rPr lang="en-US" sz="2400" dirty="0" err="1" smtClean="0"/>
              <a:t>landing__</a:t>
            </a:r>
            <a:r>
              <a:rPr lang="en-US" sz="2400" dirty="0" err="1" smtClean="0"/>
              <a:t>outcome</a:t>
            </a:r>
            <a:r>
              <a:rPr lang="en-US" sz="2400" dirty="0" smtClean="0"/>
              <a:t> LIKE </a:t>
            </a:r>
            <a:r>
              <a:rPr lang="en-US" sz="2400" dirty="0" smtClean="0"/>
              <a:t>'%Failure (drone ship)%' AND DATE LIKE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finalo8.PNG"/>
          <p:cNvPicPr>
            <a:picLocks noChangeAspect="1"/>
          </p:cNvPicPr>
          <p:nvPr/>
        </p:nvPicPr>
        <p:blipFill>
          <a:blip r:embed="rId3"/>
          <a:stretch>
            <a:fillRect/>
          </a:stretch>
        </p:blipFill>
        <p:spPr>
          <a:xfrm>
            <a:off x="2978580" y="4729992"/>
            <a:ext cx="6182588" cy="1295581"/>
          </a:xfrm>
          <a:prstGeom prst="rect">
            <a:avLst/>
          </a:prstGeom>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endParaRPr lang="en-US" sz="2400" dirty="0" smtClean="0"/>
          </a:p>
          <a:p>
            <a:r>
              <a:rPr lang="en-US" sz="2400" dirty="0" smtClean="0"/>
              <a:t>%</a:t>
            </a:r>
            <a:r>
              <a:rPr lang="en-US" sz="2400" dirty="0" err="1" smtClean="0"/>
              <a:t>sql</a:t>
            </a:r>
            <a:endParaRPr lang="en-US" sz="2400" dirty="0" smtClean="0"/>
          </a:p>
          <a:p>
            <a:endParaRPr lang="en-US" sz="2400" dirty="0" smtClean="0"/>
          </a:p>
          <a:p>
            <a:r>
              <a:rPr lang="en-US" sz="2400" dirty="0" smtClean="0"/>
              <a:t>SELECT </a:t>
            </a:r>
            <a:r>
              <a:rPr lang="en-US" sz="2400" dirty="0" err="1" smtClean="0"/>
              <a:t>landing__outcome</a:t>
            </a:r>
            <a:r>
              <a:rPr lang="en-US" sz="2400" dirty="0" smtClean="0"/>
              <a:t>, count(</a:t>
            </a:r>
            <a:r>
              <a:rPr lang="en-US" sz="2400" dirty="0" err="1" smtClean="0"/>
              <a:t>landing__outcome</a:t>
            </a:r>
            <a:r>
              <a:rPr lang="en-US" sz="2400" dirty="0" smtClean="0"/>
              <a:t>) as </a:t>
            </a:r>
            <a:r>
              <a:rPr lang="en-US" sz="2400" dirty="0" smtClean="0"/>
              <a:t>freq FROM </a:t>
            </a:r>
            <a:r>
              <a:rPr lang="en-US" sz="2400" dirty="0" smtClean="0"/>
              <a:t>SPACEXTBL WHERE DATE BETWEEN '2010-04-04' AND '2017-03-20’ GROUP by </a:t>
            </a:r>
            <a:r>
              <a:rPr lang="en-US" sz="2400" dirty="0" err="1" smtClean="0"/>
              <a:t>landing__outcomeORDER</a:t>
            </a:r>
            <a:r>
              <a:rPr lang="en-US" sz="2400" dirty="0" smtClean="0"/>
              <a:t> by </a:t>
            </a:r>
            <a:r>
              <a:rPr lang="en-US" sz="2400" dirty="0" err="1" smtClean="0"/>
              <a:t>freqdesc</a:t>
            </a:r>
            <a:endParaRPr lang="en-US" sz="2400" dirty="0" smtClean="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finalo9.PNG"/>
          <p:cNvPicPr>
            <a:picLocks noChangeAspect="1"/>
          </p:cNvPicPr>
          <p:nvPr/>
        </p:nvPicPr>
        <p:blipFill>
          <a:blip r:embed="rId3"/>
          <a:stretch>
            <a:fillRect/>
          </a:stretch>
        </p:blipFill>
        <p:spPr>
          <a:xfrm>
            <a:off x="4441371" y="4443554"/>
            <a:ext cx="2906195" cy="2029108"/>
          </a:xfrm>
          <a:prstGeom prst="rect">
            <a:avLst/>
          </a:prstGeom>
        </p:spPr>
      </p:pic>
    </p:spTree>
    <p:extLst>
      <p:ext uri="{BB962C8B-B14F-4D97-AF65-F5344CB8AC3E}">
        <p14:creationId xmlns:p14="http://schemas.microsoft.com/office/powerpoint/2010/main" xmlns=""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a:t>
            </a:r>
            <a:endParaRPr lang="en-US" dirty="0">
              <a:solidFill>
                <a:srgbClr val="0B49CB"/>
              </a:solidFill>
              <a:latin typeface="Abadi"/>
            </a:endParaRPr>
          </a:p>
        </p:txBody>
      </p:sp>
      <p:pic>
        <p:nvPicPr>
          <p:cNvPr id="1026" name="Picture 2"/>
          <p:cNvPicPr>
            <a:picLocks noGrp="1" noChangeAspect="1" noChangeArrowheads="1"/>
          </p:cNvPicPr>
          <p:nvPr>
            <p:ph idx="4294967295"/>
          </p:nvPr>
        </p:nvPicPr>
        <p:blipFill>
          <a:blip r:embed="rId3"/>
          <a:srcRect/>
          <a:stretch>
            <a:fillRect/>
          </a:stretch>
        </p:blipFill>
        <p:spPr bwMode="auto">
          <a:xfrm>
            <a:off x="1436914" y="1825625"/>
            <a:ext cx="9196252" cy="4351338"/>
          </a:xfrm>
          <a:prstGeom prst="rect">
            <a:avLst/>
          </a:prstGeom>
          <a:noFill/>
          <a:ln w="9525">
            <a:noFill/>
            <a:miter lim="800000"/>
            <a:headEnd/>
            <a:tailEnd/>
          </a:ln>
          <a:effectLst/>
        </p:spPr>
      </p:pic>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Interactive launch sites</a:t>
            </a:r>
            <a:endParaRPr lang="en-US" dirty="0">
              <a:solidFill>
                <a:srgbClr val="0B49CB"/>
              </a:solidFill>
              <a:latin typeface="Abadi"/>
            </a:endParaRPr>
          </a:p>
        </p:txBody>
      </p:sp>
      <p:pic>
        <p:nvPicPr>
          <p:cNvPr id="2050" name="Picture 2"/>
          <p:cNvPicPr>
            <a:picLocks noGrp="1" noChangeAspect="1" noChangeArrowheads="1"/>
          </p:cNvPicPr>
          <p:nvPr>
            <p:ph idx="4294967295"/>
          </p:nvPr>
        </p:nvPicPr>
        <p:blipFill>
          <a:blip r:embed="rId3"/>
          <a:srcRect/>
          <a:stretch>
            <a:fillRect/>
          </a:stretch>
        </p:blipFill>
        <p:spPr bwMode="auto">
          <a:xfrm>
            <a:off x="769938" y="1940708"/>
            <a:ext cx="9745662" cy="4121171"/>
          </a:xfrm>
          <a:prstGeom prst="rect">
            <a:avLst/>
          </a:prstGeom>
          <a:noFill/>
          <a:ln w="9525">
            <a:noFill/>
            <a:miter lim="800000"/>
            <a:headEnd/>
            <a:tailEnd/>
          </a:ln>
          <a:effectLst/>
        </p:spPr>
      </p:pic>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Interactive plot 2</a:t>
            </a:r>
          </a:p>
        </p:txBody>
      </p:sp>
      <p:pic>
        <p:nvPicPr>
          <p:cNvPr id="3074" name="Picture 2"/>
          <p:cNvPicPr>
            <a:picLocks noGrp="1" noChangeAspect="1" noChangeArrowheads="1"/>
          </p:cNvPicPr>
          <p:nvPr>
            <p:ph idx="4294967295"/>
          </p:nvPr>
        </p:nvPicPr>
        <p:blipFill>
          <a:blip r:embed="rId4"/>
          <a:srcRect/>
          <a:stretch>
            <a:fillRect/>
          </a:stretch>
        </p:blipFill>
        <p:spPr bwMode="auto">
          <a:xfrm>
            <a:off x="5593254" y="538650"/>
            <a:ext cx="6243035" cy="43148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1440873" y="1433080"/>
            <a:ext cx="3971925" cy="3352800"/>
          </a:xfrm>
          <a:prstGeom prst="rect">
            <a:avLst/>
          </a:prstGeom>
          <a:noFill/>
          <a:ln w="9525">
            <a:noFill/>
            <a:miter lim="800000"/>
            <a:headEnd/>
            <a:tailEnd/>
          </a:ln>
          <a:effectLst/>
        </p:spPr>
      </p:pic>
      <p:sp>
        <p:nvSpPr>
          <p:cNvPr id="7" name="Rectangle 6"/>
          <p:cNvSpPr/>
          <p:nvPr/>
        </p:nvSpPr>
        <p:spPr>
          <a:xfrm>
            <a:off x="1440873" y="5226882"/>
            <a:ext cx="7841672" cy="1200329"/>
          </a:xfrm>
          <a:prstGeom prst="rect">
            <a:avLst/>
          </a:prstGeom>
        </p:spPr>
        <p:txBody>
          <a:bodyPr wrap="square">
            <a:spAutoFit/>
          </a:bodyPr>
          <a:lstStyle/>
          <a:p>
            <a:r>
              <a:rPr lang="en-US" dirty="0" smtClean="0"/>
              <a:t>Are launch sites in close proximity to railways? No</a:t>
            </a:r>
          </a:p>
          <a:p>
            <a:r>
              <a:rPr lang="en-US" dirty="0" smtClean="0"/>
              <a:t>Are launch sites in close proximity to highways? No</a:t>
            </a:r>
          </a:p>
          <a:p>
            <a:r>
              <a:rPr lang="en-US" dirty="0" smtClean="0"/>
              <a:t>Are launch sites in close proximity to coastline? Yes</a:t>
            </a:r>
          </a:p>
          <a:p>
            <a:r>
              <a:rPr lang="en-US" dirty="0" smtClean="0"/>
              <a:t>Do launch sites keep certain distance away from cities? Yes</a:t>
            </a:r>
            <a:endParaRPr lang="en-US" dirty="0"/>
          </a:p>
        </p:txBody>
      </p:sp>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Successful launch sites Pie chart</a:t>
            </a:r>
            <a:endParaRPr lang="en-US" dirty="0">
              <a:solidFill>
                <a:srgbClr val="0B49CB"/>
              </a:solidFill>
              <a:latin typeface="Abadi"/>
            </a:endParaRPr>
          </a:p>
        </p:txBody>
      </p:sp>
      <p:pic>
        <p:nvPicPr>
          <p:cNvPr id="4098" name="Picture 2"/>
          <p:cNvPicPr>
            <a:picLocks noGrp="1" noChangeAspect="1" noChangeArrowheads="1"/>
          </p:cNvPicPr>
          <p:nvPr>
            <p:ph idx="4294967295"/>
          </p:nvPr>
        </p:nvPicPr>
        <p:blipFill>
          <a:blip r:embed="rId3"/>
          <a:srcRect/>
          <a:stretch>
            <a:fillRect/>
          </a:stretch>
        </p:blipFill>
        <p:spPr bwMode="auto">
          <a:xfrm>
            <a:off x="772896" y="1825625"/>
            <a:ext cx="9739745" cy="4351338"/>
          </a:xfrm>
          <a:prstGeom prst="rect">
            <a:avLst/>
          </a:prstGeom>
          <a:noFill/>
          <a:ln w="9525">
            <a:noFill/>
            <a:miter lim="800000"/>
            <a:headEnd/>
            <a:tailEnd/>
          </a:ln>
          <a:effectLst/>
        </p:spPr>
      </p:pic>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0" y="1436913"/>
            <a:ext cx="12191999" cy="5421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a:spcBef>
                <a:spcPts val="1400"/>
              </a:spcBef>
              <a:buNone/>
            </a:pP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The project was to know the probability of Falcon9 lands successfully .If the initial launcher lands safely the cost of subsequent launches will be lower than the other spacecraft company. The information  can be used to bid against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launcher.</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a:spcBef>
                <a:spcPts val="1400"/>
              </a:spcBef>
              <a:buNone/>
            </a:pP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Project aims to achieve low cost launches and measures success rate  based on the payload mass, other details from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falcon9.</a:t>
            </a:r>
          </a:p>
          <a:p>
            <a:pPr>
              <a:spcBef>
                <a:spcPts val="1400"/>
              </a:spcBef>
              <a:buNone/>
            </a:pP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It aims to determine the cost of each launch depending on the specifics such as </a:t>
            </a:r>
            <a:r>
              <a:rPr lang="en-US" sz="2200" dirty="0" err="1" smtClean="0">
                <a:solidFill>
                  <a:schemeClr val="accent3">
                    <a:lumMod val="25000"/>
                  </a:schemeClr>
                </a:solidFill>
                <a:latin typeface="Abadi" panose="020B0604020104020204" pitchFamily="34" charset="0"/>
              </a:rPr>
              <a:t>payloadmass,boosterversion</a:t>
            </a:r>
            <a:r>
              <a:rPr lang="en-US" sz="2200" dirty="0" smtClean="0">
                <a:solidFill>
                  <a:schemeClr val="accent3">
                    <a:lumMod val="25000"/>
                  </a:schemeClr>
                </a:solidFill>
                <a:latin typeface="Abadi" panose="020B0604020104020204" pitchFamily="34" charset="0"/>
              </a:rPr>
              <a:t> etc.</a:t>
            </a:r>
          </a:p>
          <a:p>
            <a:pPr>
              <a:spcBef>
                <a:spcPts val="1400"/>
              </a:spcBef>
              <a:buNone/>
            </a:pP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Using Machine learning principles to verify initial can be reused.</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40</a:t>
            </a:fld>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success ratio</a:t>
            </a:r>
            <a:endParaRPr lang="en-US" dirty="0">
              <a:solidFill>
                <a:srgbClr val="0B49CB"/>
              </a:solidFill>
              <a:latin typeface="Abadi"/>
            </a:endParaRPr>
          </a:p>
        </p:txBody>
      </p:sp>
      <p:pic>
        <p:nvPicPr>
          <p:cNvPr id="5122" name="Picture 2"/>
          <p:cNvPicPr>
            <a:picLocks noGrp="1" noChangeAspect="1" noChangeArrowheads="1"/>
          </p:cNvPicPr>
          <p:nvPr>
            <p:ph idx="4294967295"/>
          </p:nvPr>
        </p:nvPicPr>
        <p:blipFill>
          <a:blip r:embed="rId3"/>
          <a:srcRect/>
          <a:stretch>
            <a:fillRect/>
          </a:stretch>
        </p:blipFill>
        <p:spPr bwMode="auto">
          <a:xfrm>
            <a:off x="2140813" y="1825625"/>
            <a:ext cx="7737337" cy="4351338"/>
          </a:xfrm>
          <a:prstGeom prst="rect">
            <a:avLst/>
          </a:prstGeom>
          <a:noFill/>
          <a:ln w="9525">
            <a:noFill/>
            <a:miter lim="800000"/>
            <a:headEnd/>
            <a:tailEnd/>
          </a:ln>
          <a:effectLst/>
        </p:spPr>
      </p:pic>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41</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a:t>
            </a:r>
            <a:r>
              <a:rPr lang="en-US" dirty="0" smtClean="0">
                <a:solidFill>
                  <a:srgbClr val="0B49CB"/>
                </a:solidFill>
                <a:latin typeface="Abadi"/>
              </a:rPr>
              <a:t>V</a:t>
            </a:r>
            <a:r>
              <a:rPr lang="en-US" dirty="0" smtClean="0">
                <a:solidFill>
                  <a:srgbClr val="0B49CB"/>
                </a:solidFill>
                <a:latin typeface="Abadi"/>
              </a:rPr>
              <a:t>s Launch Outcome</a:t>
            </a:r>
            <a:endParaRPr lang="en-US" dirty="0">
              <a:solidFill>
                <a:srgbClr val="0B49CB"/>
              </a:solidFill>
              <a:latin typeface="Abadi"/>
            </a:endParaRPr>
          </a:p>
        </p:txBody>
      </p:sp>
      <p:pic>
        <p:nvPicPr>
          <p:cNvPr id="6147" name="Picture 3"/>
          <p:cNvPicPr>
            <a:picLocks noChangeAspect="1" noChangeArrowheads="1"/>
          </p:cNvPicPr>
          <p:nvPr/>
        </p:nvPicPr>
        <p:blipFill>
          <a:blip r:embed="rId3"/>
          <a:srcRect/>
          <a:stretch>
            <a:fillRect/>
          </a:stretch>
        </p:blipFill>
        <p:spPr bwMode="auto">
          <a:xfrm>
            <a:off x="332510" y="1121786"/>
            <a:ext cx="11457972" cy="5305425"/>
          </a:xfrm>
          <a:prstGeom prst="rect">
            <a:avLst/>
          </a:prstGeom>
          <a:noFill/>
          <a:ln w="9525">
            <a:noFill/>
            <a:miter lim="800000"/>
            <a:headEnd/>
            <a:tailEnd/>
          </a:ln>
          <a:effectLst/>
        </p:spPr>
      </p:pic>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1503376"/>
            <a:ext cx="11091064" cy="1157475"/>
          </a:xfrm>
          <a:prstGeom prst="rect">
            <a:avLst/>
          </a:prstGeom>
        </p:spPr>
        <p:txBody>
          <a:bodyPr vert="horz" lIns="91440" tIns="45720" rIns="91440" bIns="45720" rtlCol="0" anchor="t">
            <a:normAutofit/>
          </a:bodyPr>
          <a:lstStyle/>
          <a:p>
            <a:pPr>
              <a:lnSpc>
                <a:spcPct val="100000"/>
              </a:lnSpc>
              <a:spcBef>
                <a:spcPts val="1400"/>
              </a:spcBef>
              <a:buNone/>
            </a:pPr>
            <a:r>
              <a:rPr lang="en-US" sz="2200" dirty="0" smtClean="0">
                <a:solidFill>
                  <a:schemeClr val="accent3">
                    <a:lumMod val="25000"/>
                  </a:schemeClr>
                </a:solidFill>
                <a:latin typeface="Abadi" panose="020B0604020104020204" pitchFamily="34" charset="0"/>
              </a:rPr>
              <a:t>Every bar chart is accurate</a:t>
            </a:r>
          </a:p>
          <a:p>
            <a:pPr>
              <a:lnSpc>
                <a:spcPct val="100000"/>
              </a:lnSpc>
              <a:spcBef>
                <a:spcPts val="1400"/>
              </a:spcBef>
              <a:buNone/>
            </a:pPr>
            <a:r>
              <a:rPr lang="en-US" sz="2200" dirty="0" smtClean="0">
                <a:solidFill>
                  <a:schemeClr val="accent3">
                    <a:lumMod val="25000"/>
                  </a:schemeClr>
                </a:solidFill>
                <a:latin typeface="Abadi" panose="020B0604020104020204" pitchFamily="34" charset="0"/>
              </a:rPr>
              <a:t>For </a:t>
            </a:r>
            <a:r>
              <a:rPr lang="en-US" sz="2200" dirty="0" err="1" smtClean="0">
                <a:solidFill>
                  <a:schemeClr val="accent3">
                    <a:lumMod val="25000"/>
                  </a:schemeClr>
                </a:solidFill>
                <a:latin typeface="Abadi" panose="020B0604020104020204" pitchFamily="34" charset="0"/>
              </a:rPr>
              <a:t>tree_cv</a:t>
            </a:r>
            <a:r>
              <a:rPr lang="en-US" sz="2200" dirty="0" smtClean="0">
                <a:solidFill>
                  <a:schemeClr val="accent3">
                    <a:lumMod val="25000"/>
                  </a:schemeClr>
                </a:solidFill>
                <a:latin typeface="Abadi" panose="020B0604020104020204" pitchFamily="34" charset="0"/>
              </a:rPr>
              <a:t> accuracy lies at 0.8875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170" name="Picture 2"/>
          <p:cNvPicPr>
            <a:picLocks noChangeAspect="1" noChangeArrowheads="1"/>
          </p:cNvPicPr>
          <p:nvPr/>
        </p:nvPicPr>
        <p:blipFill>
          <a:blip r:embed="rId3"/>
          <a:srcRect/>
          <a:stretch>
            <a:fillRect/>
          </a:stretch>
        </p:blipFill>
        <p:spPr bwMode="auto">
          <a:xfrm>
            <a:off x="1933303" y="2986088"/>
            <a:ext cx="7210697" cy="3441123"/>
          </a:xfrm>
          <a:prstGeom prst="rect">
            <a:avLst/>
          </a:prstGeom>
          <a:noFill/>
          <a:ln w="9525">
            <a:noFill/>
            <a:miter lim="800000"/>
            <a:headEnd/>
            <a:tailEnd/>
          </a:ln>
          <a:effectLst/>
        </p:spPr>
      </p:pic>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1489166"/>
            <a:ext cx="9477960" cy="4379822"/>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Below  confusion matrix of </a:t>
            </a:r>
            <a:r>
              <a:rPr lang="en-US" sz="2200" dirty="0" err="1" smtClean="0">
                <a:solidFill>
                  <a:schemeClr val="accent3">
                    <a:lumMod val="25000"/>
                  </a:schemeClr>
                </a:solidFill>
                <a:latin typeface="Abadi" panose="020B0604020104020204" pitchFamily="34" charset="0"/>
              </a:rPr>
              <a:t>tree_cv</a:t>
            </a:r>
            <a:r>
              <a:rPr lang="en-US" sz="2200" dirty="0" smtClean="0">
                <a:solidFill>
                  <a:schemeClr val="accent3">
                    <a:lumMod val="25000"/>
                  </a:schemeClr>
                </a:solidFill>
                <a:latin typeface="Abadi" panose="020B0604020104020204" pitchFamily="34" charset="0"/>
              </a:rPr>
              <a:t> is shown</a:t>
            </a:r>
          </a:p>
          <a:p>
            <a:pPr>
              <a:lnSpc>
                <a:spcPct val="100000"/>
              </a:lnSpc>
              <a:spcBef>
                <a:spcPts val="1400"/>
              </a:spcBef>
            </a:pPr>
            <a:r>
              <a:rPr lang="en-US" sz="2200" dirty="0" smtClean="0">
                <a:solidFill>
                  <a:schemeClr val="accent3">
                    <a:lumMod val="25000"/>
                  </a:schemeClr>
                </a:solidFill>
                <a:latin typeface="Abadi" panose="020B0604020104020204" pitchFamily="34" charset="0"/>
              </a:rPr>
              <a:t>From the matrix we can see the major problem is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4" name="Picture 2"/>
          <p:cNvPicPr>
            <a:picLocks noChangeAspect="1" noChangeArrowheads="1"/>
          </p:cNvPicPr>
          <p:nvPr/>
        </p:nvPicPr>
        <p:blipFill>
          <a:blip r:embed="rId3"/>
          <a:srcRect/>
          <a:stretch>
            <a:fillRect/>
          </a:stretch>
        </p:blipFill>
        <p:spPr bwMode="auto">
          <a:xfrm>
            <a:off x="2769327" y="2664823"/>
            <a:ext cx="6296296" cy="3762388"/>
          </a:xfrm>
          <a:prstGeom prst="rect">
            <a:avLst/>
          </a:prstGeom>
          <a:noFill/>
          <a:ln w="9525">
            <a:noFill/>
            <a:miter lim="800000"/>
            <a:headEnd/>
            <a:tailEnd/>
          </a:ln>
          <a:effectLst/>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Tree classification is best suited for machine learning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Low weighted payload performs better but on a long term </a:t>
            </a:r>
            <a:r>
              <a:rPr lang="en-US" sz="2200" dirty="0" smtClean="0">
                <a:solidFill>
                  <a:schemeClr val="accent3">
                    <a:lumMod val="25000"/>
                  </a:schemeClr>
                </a:solidFill>
                <a:latin typeface="Abadi" panose="020B0604020104020204" pitchFamily="34" charset="0"/>
              </a:rPr>
              <a:t>higher payloads are preferred</a:t>
            </a:r>
          </a:p>
          <a:p>
            <a:pPr>
              <a:lnSpc>
                <a:spcPct val="100000"/>
              </a:lnSpc>
              <a:spcBef>
                <a:spcPts val="1400"/>
              </a:spcBef>
            </a:pPr>
            <a:r>
              <a:rPr lang="en-US" sz="2200" dirty="0" smtClean="0">
                <a:solidFill>
                  <a:schemeClr val="accent3">
                    <a:lumMod val="25000"/>
                  </a:schemeClr>
                </a:solidFill>
                <a:latin typeface="Abadi" panose="020B0604020104020204" pitchFamily="34" charset="0"/>
              </a:rPr>
              <a:t>Longer  the companies in the field higher the success rate</a:t>
            </a:r>
          </a:p>
          <a:p>
            <a:pPr>
              <a:lnSpc>
                <a:spcPct val="100000"/>
              </a:lnSpc>
              <a:spcBef>
                <a:spcPts val="1400"/>
              </a:spcBef>
            </a:pPr>
            <a:r>
              <a:rPr lang="en-US" sz="2200" dirty="0" smtClean="0">
                <a:solidFill>
                  <a:schemeClr val="accent3">
                    <a:lumMod val="25000"/>
                  </a:schemeClr>
                </a:solidFill>
                <a:latin typeface="Abadi" panose="020B0604020104020204" pitchFamily="34" charset="0"/>
              </a:rPr>
              <a:t>GEO,HEO,ES-L1,SSO has the best success rate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pPr/>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xmlns=""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Web scrapping</a:t>
            </a:r>
          </a:p>
          <a:p>
            <a:pPr lvl="1">
              <a:lnSpc>
                <a:spcPct val="120000"/>
              </a:lnSpc>
              <a:spcBef>
                <a:spcPts val="1400"/>
              </a:spcBef>
            </a:pPr>
            <a:r>
              <a:rPr lang="en-US" sz="7600" dirty="0" smtClean="0">
                <a:solidFill>
                  <a:schemeClr val="bg2">
                    <a:lumMod val="50000"/>
                  </a:schemeClr>
                </a:solidFill>
                <a:latin typeface="Abadi"/>
              </a:rPr>
              <a:t>API data collection</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One hot encoding for machine learning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a:t>
            </a:r>
            <a:r>
              <a:rPr lang="en-US" sz="8800" dirty="0" smtClean="0">
                <a:solidFill>
                  <a:schemeClr val="accent3">
                    <a:lumMod val="25000"/>
                  </a:schemeClr>
                </a:solidFill>
                <a:latin typeface="Abadi"/>
              </a:rPr>
              <a:t>SQL</a:t>
            </a:r>
          </a:p>
          <a:p>
            <a:pPr lvl="1">
              <a:lnSpc>
                <a:spcPct val="120000"/>
              </a:lnSpc>
              <a:spcBef>
                <a:spcPts val="1400"/>
              </a:spcBef>
            </a:pPr>
            <a:r>
              <a:rPr lang="en-US" sz="8400" dirty="0" smtClean="0">
                <a:solidFill>
                  <a:schemeClr val="accent3">
                    <a:lumMod val="25000"/>
                  </a:schemeClr>
                </a:solidFill>
                <a:latin typeface="Abadi"/>
              </a:rPr>
              <a:t>Plots like bar graph, pie chart and scatter plots to </a:t>
            </a:r>
            <a:r>
              <a:rPr lang="en-US" sz="8400" dirty="0" err="1" smtClean="0">
                <a:solidFill>
                  <a:schemeClr val="accent3">
                    <a:lumMod val="25000"/>
                  </a:schemeClr>
                </a:solidFill>
                <a:latin typeface="Abadi"/>
              </a:rPr>
              <a:t>illustrte</a:t>
            </a:r>
            <a:r>
              <a:rPr lang="en-US" sz="8400" dirty="0" smtClean="0">
                <a:solidFill>
                  <a:schemeClr val="accent3">
                    <a:lumMod val="25000"/>
                  </a:schemeClr>
                </a:solidFill>
                <a:latin typeface="Abadi"/>
              </a:rPr>
              <a:t> the data.</a:t>
            </a:r>
            <a:endParaRPr lang="en-US" sz="8400" dirty="0">
              <a:solidFill>
                <a:schemeClr val="accent3">
                  <a:lumMod val="25000"/>
                </a:schemeClr>
              </a:solidFill>
              <a:latin typeface="Abadi"/>
            </a:endParaRPr>
          </a:p>
          <a:p>
            <a:pPr>
              <a:lnSpc>
                <a:spcPct val="120000"/>
              </a:lnSpc>
              <a:spcBef>
                <a:spcPts val="1400"/>
              </a:spcBef>
              <a:buNone/>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337946"/>
            <a:ext cx="10515600" cy="552005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a:t>
            </a:r>
            <a:r>
              <a:rPr lang="en-US" sz="2200" dirty="0" smtClean="0">
                <a:solidFill>
                  <a:schemeClr val="accent3">
                    <a:lumMod val="25000"/>
                  </a:schemeClr>
                </a:solidFill>
                <a:latin typeface="Abadi" panose="020B0604020104020204" pitchFamily="34" charset="0"/>
              </a:rPr>
              <a:t>flowcharts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Data collection by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API  which gives information about </a:t>
            </a:r>
            <a:r>
              <a:rPr lang="en-US" sz="1800" dirty="0" err="1" smtClean="0">
                <a:solidFill>
                  <a:schemeClr val="accent3">
                    <a:lumMod val="25000"/>
                  </a:schemeClr>
                </a:solidFill>
                <a:latin typeface="Abadi" panose="020B0604020104020204" pitchFamily="34" charset="0"/>
              </a:rPr>
              <a:t>launches,payload</a:t>
            </a:r>
            <a:r>
              <a:rPr lang="en-US" sz="1800" dirty="0" smtClean="0">
                <a:solidFill>
                  <a:schemeClr val="accent3">
                    <a:lumMod val="25000"/>
                  </a:schemeClr>
                </a:solidFill>
                <a:latin typeface="Abadi" panose="020B0604020104020204" pitchFamily="34" charset="0"/>
              </a:rPr>
              <a:t> etc.</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ML model </a:t>
            </a:r>
            <a:r>
              <a:rPr lang="en-US" sz="1800" dirty="0" err="1" smtClean="0">
                <a:solidFill>
                  <a:schemeClr val="accent3">
                    <a:lumMod val="25000"/>
                  </a:schemeClr>
                </a:solidFill>
                <a:latin typeface="Abadi" panose="020B0604020104020204" pitchFamily="34" charset="0"/>
              </a:rPr>
              <a:t>developeed</a:t>
            </a:r>
            <a:r>
              <a:rPr lang="en-US" sz="1800" dirty="0" smtClean="0">
                <a:solidFill>
                  <a:schemeClr val="accent3">
                    <a:lumMod val="25000"/>
                  </a:schemeClr>
                </a:solidFill>
                <a:latin typeface="Abadi" panose="020B0604020104020204" pitchFamily="34" charset="0"/>
              </a:rPr>
              <a:t> from this data was used to predict whether </a:t>
            </a:r>
            <a:r>
              <a:rPr lang="en-US" sz="1800" dirty="0" err="1" smtClean="0">
                <a:solidFill>
                  <a:schemeClr val="accent3">
                    <a:lumMod val="25000"/>
                  </a:schemeClr>
                </a:solidFill>
                <a:latin typeface="Abadi" panose="020B0604020104020204" pitchFamily="34" charset="0"/>
              </a:rPr>
              <a:t>SpaceY’s</a:t>
            </a:r>
            <a:r>
              <a:rPr lang="en-US" sz="1800" dirty="0" smtClean="0">
                <a:solidFill>
                  <a:schemeClr val="accent3">
                    <a:lumMod val="25000"/>
                  </a:schemeClr>
                </a:solidFill>
                <a:latin typeface="Abadi" panose="020B0604020104020204" pitchFamily="34" charset="0"/>
              </a:rPr>
              <a:t> initial launch would be a success.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Additional information from web scraping </a:t>
            </a:r>
            <a:r>
              <a:rPr lang="en-US" sz="1800" dirty="0" err="1" smtClean="0">
                <a:solidFill>
                  <a:schemeClr val="accent3">
                    <a:lumMod val="25000"/>
                  </a:schemeClr>
                </a:solidFill>
                <a:latin typeface="Abadi" panose="020B0604020104020204" pitchFamily="34" charset="0"/>
              </a:rPr>
              <a:t>wikipedia</a:t>
            </a:r>
            <a:r>
              <a:rPr lang="en-US" sz="1800" dirty="0" smtClean="0">
                <a:solidFill>
                  <a:schemeClr val="accent3">
                    <a:lumMod val="25000"/>
                  </a:schemeClr>
                </a:solidFill>
                <a:latin typeface="Abadi" panose="020B0604020104020204" pitchFamily="34" charset="0"/>
              </a:rPr>
              <a:t> about the first launch of Falcon9</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Used </a:t>
            </a:r>
            <a:r>
              <a:rPr lang="en-US" sz="1800" dirty="0" err="1" smtClean="0">
                <a:solidFill>
                  <a:schemeClr val="accent3">
                    <a:lumMod val="25000"/>
                  </a:schemeClr>
                </a:solidFill>
                <a:latin typeface="Abadi" panose="020B0604020104020204" pitchFamily="34" charset="0"/>
              </a:rPr>
              <a:t>BeautifulSoup</a:t>
            </a:r>
            <a:r>
              <a:rPr lang="en-US" sz="1800" dirty="0" smtClean="0">
                <a:solidFill>
                  <a:schemeClr val="accent3">
                    <a:lumMod val="25000"/>
                  </a:schemeClr>
                </a:solidFill>
                <a:latin typeface="Abadi" panose="020B0604020104020204" pitchFamily="34" charset="0"/>
              </a:rPr>
              <a:t> for building upon web scraping.</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7" name="Diagram 6"/>
          <p:cNvGraphicFramePr/>
          <p:nvPr/>
        </p:nvGraphicFramePr>
        <p:xfrm>
          <a:off x="0" y="4725444"/>
          <a:ext cx="5518331" cy="1701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nvGraphicFramePr>
        <p:xfrm>
          <a:off x="5852160" y="4725444"/>
          <a:ext cx="6339840" cy="17017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REST calls using key phrases and flowcharts</a:t>
            </a:r>
          </a:p>
          <a:p>
            <a:pPr>
              <a:lnSpc>
                <a:spcPct val="100000"/>
              </a:lnSpc>
              <a:spcBef>
                <a:spcPts val="1400"/>
              </a:spcBef>
            </a:pPr>
            <a:endParaRPr lang="en-US" sz="2200" dirty="0">
              <a:solidFill>
                <a:schemeClr val="accent3">
                  <a:lumMod val="25000"/>
                </a:schemeClr>
              </a:solidFill>
              <a:latin typeface="Abadi"/>
            </a:endParaRPr>
          </a:p>
          <a:p>
            <a:r>
              <a:rPr lang="en-US" dirty="0" smtClean="0">
                <a:hlinkClick r:id="rId3"/>
              </a:rPr>
              <a:t>https://</a:t>
            </a:r>
            <a:r>
              <a:rPr lang="en-US" dirty="0" smtClean="0">
                <a:hlinkClick r:id="rId3"/>
              </a:rPr>
              <a:t>github.com/sivap98/finals/blob/main/ghvhmv.ipynb</a:t>
            </a:r>
            <a:endParaRPr lang="en-US" dirty="0" smtClean="0"/>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finals1.PNG"/>
          <p:cNvPicPr>
            <a:picLocks noChangeAspect="1"/>
          </p:cNvPicPr>
          <p:nvPr/>
        </p:nvPicPr>
        <p:blipFill>
          <a:blip r:embed="rId4"/>
          <a:stretch>
            <a:fillRect/>
          </a:stretch>
        </p:blipFill>
        <p:spPr>
          <a:xfrm>
            <a:off x="5461000" y="1800225"/>
            <a:ext cx="6566112" cy="4626986"/>
          </a:xfrm>
          <a:prstGeom prst="rect">
            <a:avLst/>
          </a:prstGeom>
        </p:spPr>
      </p:pic>
    </p:spTree>
    <p:extLst>
      <p:ext uri="{BB962C8B-B14F-4D97-AF65-F5344CB8AC3E}">
        <p14:creationId xmlns:p14="http://schemas.microsoft.com/office/powerpoint/2010/main" xmlns=""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github.com/sivap98/finals/blob/main/web%20scrapping.ipynb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final2.PNG"/>
          <p:cNvPicPr>
            <a:picLocks noChangeAspect="1"/>
          </p:cNvPicPr>
          <p:nvPr/>
        </p:nvPicPr>
        <p:blipFill>
          <a:blip r:embed="rId4"/>
          <a:stretch>
            <a:fillRect/>
          </a:stretch>
        </p:blipFill>
        <p:spPr>
          <a:xfrm>
            <a:off x="5910262" y="1087699"/>
            <a:ext cx="5819172" cy="5770301"/>
          </a:xfrm>
          <a:prstGeom prst="rect">
            <a:avLst/>
          </a:prstGeom>
        </p:spPr>
      </p:pic>
    </p:spTree>
    <p:extLst>
      <p:ext uri="{BB962C8B-B14F-4D97-AF65-F5344CB8AC3E}">
        <p14:creationId xmlns:p14="http://schemas.microsoft.com/office/powerpoint/2010/main" xmlns=""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1040</TotalTime>
  <Words>1379</Words>
  <Application>Microsoft Macintosh PowerPoint</Application>
  <PresentationFormat>Custom</PresentationFormat>
  <Paragraphs>269</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Dell</cp:lastModifiedBy>
  <cp:revision>226</cp:revision>
  <dcterms:created xsi:type="dcterms:W3CDTF">2021-04-29T18:58:34Z</dcterms:created>
  <dcterms:modified xsi:type="dcterms:W3CDTF">2021-11-06T09:12:57Z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